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7" r:id="rId5"/>
    <p:sldMasterId id="2147483695" r:id="rId6"/>
  </p:sldMasterIdLst>
  <p:notesMasterIdLst>
    <p:notesMasterId r:id="rId41"/>
  </p:notesMasterIdLst>
  <p:sldIdLst>
    <p:sldId id="256" r:id="rId7"/>
    <p:sldId id="372" r:id="rId8"/>
    <p:sldId id="373" r:id="rId9"/>
    <p:sldId id="369" r:id="rId10"/>
    <p:sldId id="357" r:id="rId11"/>
    <p:sldId id="274" r:id="rId12"/>
    <p:sldId id="315" r:id="rId13"/>
    <p:sldId id="344" r:id="rId14"/>
    <p:sldId id="312" r:id="rId15"/>
    <p:sldId id="311" r:id="rId16"/>
    <p:sldId id="313" r:id="rId17"/>
    <p:sldId id="292" r:id="rId18"/>
    <p:sldId id="362" r:id="rId19"/>
    <p:sldId id="361" r:id="rId20"/>
    <p:sldId id="290" r:id="rId21"/>
    <p:sldId id="275" r:id="rId22"/>
    <p:sldId id="345" r:id="rId23"/>
    <p:sldId id="347" r:id="rId24"/>
    <p:sldId id="304" r:id="rId25"/>
    <p:sldId id="305" r:id="rId26"/>
    <p:sldId id="359" r:id="rId27"/>
    <p:sldId id="341" r:id="rId28"/>
    <p:sldId id="360" r:id="rId29"/>
    <p:sldId id="342" r:id="rId30"/>
    <p:sldId id="356" r:id="rId31"/>
    <p:sldId id="350" r:id="rId32"/>
    <p:sldId id="338" r:id="rId33"/>
    <p:sldId id="333" r:id="rId34"/>
    <p:sldId id="339" r:id="rId35"/>
    <p:sldId id="330" r:id="rId36"/>
    <p:sldId id="351" r:id="rId37"/>
    <p:sldId id="370" r:id="rId38"/>
    <p:sldId id="354" r:id="rId39"/>
    <p:sldId id="331"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amloze sectie" id="{5348309C-08D2-4AA6-B2D4-2BACA0AC6F2C}">
          <p14:sldIdLst>
            <p14:sldId id="256"/>
            <p14:sldId id="372"/>
            <p14:sldId id="373"/>
            <p14:sldId id="369"/>
            <p14:sldId id="357"/>
            <p14:sldId id="274"/>
            <p14:sldId id="315"/>
            <p14:sldId id="344"/>
            <p14:sldId id="312"/>
            <p14:sldId id="311"/>
            <p14:sldId id="313"/>
            <p14:sldId id="292"/>
            <p14:sldId id="362"/>
            <p14:sldId id="361"/>
            <p14:sldId id="290"/>
            <p14:sldId id="275"/>
            <p14:sldId id="345"/>
            <p14:sldId id="347"/>
            <p14:sldId id="304"/>
            <p14:sldId id="305"/>
            <p14:sldId id="359"/>
            <p14:sldId id="341"/>
            <p14:sldId id="360"/>
            <p14:sldId id="342"/>
            <p14:sldId id="356"/>
            <p14:sldId id="350"/>
            <p14:sldId id="338"/>
            <p14:sldId id="333"/>
            <p14:sldId id="339"/>
            <p14:sldId id="330"/>
            <p14:sldId id="351"/>
            <p14:sldId id="370"/>
            <p14:sldId id="354"/>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e Struyven" initials="IS" lastIdx="1" clrIdx="0">
    <p:extLst>
      <p:ext uri="{19B8F6BF-5375-455C-9EA6-DF929625EA0E}">
        <p15:presenceInfo xmlns:p15="http://schemas.microsoft.com/office/powerpoint/2012/main" userId="S::inge.struyven@brasschaat.be::fa108ccf-e1a1-4884-8a1c-a20ce3657e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4A0"/>
    <a:srgbClr val="353D6E"/>
    <a:srgbClr val="3C6696"/>
    <a:srgbClr val="4691B8"/>
    <a:srgbClr val="5DBDD3"/>
    <a:srgbClr val="86EAE9"/>
    <a:srgbClr val="F8F8F8"/>
    <a:srgbClr val="FF5050"/>
    <a:srgbClr val="DAE3F3"/>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Stijl, thema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8" autoAdjust="0"/>
    <p:restoredTop sz="94712" autoAdjust="0"/>
  </p:normalViewPr>
  <p:slideViewPr>
    <p:cSldViewPr snapToGrid="0">
      <p:cViewPr varScale="1">
        <p:scale>
          <a:sx n="104" d="100"/>
          <a:sy n="104" d="100"/>
        </p:scale>
        <p:origin x="534" y="78"/>
      </p:cViewPr>
      <p:guideLst/>
    </p:cSldViewPr>
  </p:slideViewPr>
  <p:outlineViewPr>
    <p:cViewPr>
      <p:scale>
        <a:sx n="33" d="100"/>
        <a:sy n="33" d="100"/>
      </p:scale>
      <p:origin x="0" y="-5562"/>
    </p:cViewPr>
  </p:outlineViewPr>
  <p:notesTextViewPr>
    <p:cViewPr>
      <p:scale>
        <a:sx n="1" d="1"/>
        <a:sy n="1" d="1"/>
      </p:scale>
      <p:origin x="0" y="0"/>
    </p:cViewPr>
  </p:notesTextViewPr>
  <p:sorterViewPr>
    <p:cViewPr>
      <p:scale>
        <a:sx n="100" d="100"/>
        <a:sy n="100" d="100"/>
      </p:scale>
      <p:origin x="0" y="-4914"/>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Blad1!$B$1</c:f>
              <c:strCache>
                <c:ptCount val="1"/>
                <c:pt idx="0">
                  <c:v>Kolom1</c:v>
                </c:pt>
              </c:strCache>
            </c:strRef>
          </c:tx>
          <c:dPt>
            <c:idx val="0"/>
            <c:bubble3D val="0"/>
            <c:spPr>
              <a:solidFill>
                <a:schemeClr val="accent5">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ADD-4D6C-A9B8-332328A1A7BD}"/>
              </c:ext>
            </c:extLst>
          </c:dPt>
          <c:dPt>
            <c:idx val="1"/>
            <c:bubble3D val="0"/>
            <c:spPr>
              <a:solidFill>
                <a:schemeClr val="accent5">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3ADD-4D6C-A9B8-332328A1A7B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ADD-4D6C-A9B8-332328A1A7BD}"/>
              </c:ext>
            </c:extLst>
          </c:dPt>
          <c:dPt>
            <c:idx val="3"/>
            <c:bubble3D val="0"/>
            <c:spPr>
              <a:solidFill>
                <a:schemeClr val="accent5">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3ADD-4D6C-A9B8-332328A1A7BD}"/>
              </c:ext>
            </c:extLst>
          </c:dPt>
          <c:dPt>
            <c:idx val="4"/>
            <c:bubble3D val="0"/>
            <c:spPr>
              <a:solidFill>
                <a:schemeClr val="accent5">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ADD-4D6C-A9B8-332328A1A7BD}"/>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54000"/>
                        </a:schemeClr>
                      </a:solidFill>
                      <a:latin typeface="+mn-lt"/>
                      <a:ea typeface="+mn-ea"/>
                      <a:cs typeface="+mn-cs"/>
                    </a:defRPr>
                  </a:pPr>
                  <a:endParaRPr lang="nl-BE"/>
                </a:p>
              </c:txPr>
              <c:dLblPos val="outEnd"/>
              <c:showLegendKey val="0"/>
              <c:showVal val="0"/>
              <c:showCatName val="1"/>
              <c:showSerName val="0"/>
              <c:showPercent val="0"/>
              <c:showBubbleSize val="0"/>
              <c:extLst>
                <c:ext xmlns:c16="http://schemas.microsoft.com/office/drawing/2014/chart" uri="{C3380CC4-5D6E-409C-BE32-E72D297353CC}">
                  <c16:uniqueId val="{00000001-3ADD-4D6C-A9B8-332328A1A7BD}"/>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tint val="77000"/>
                        </a:schemeClr>
                      </a:solidFill>
                      <a:latin typeface="+mn-lt"/>
                      <a:ea typeface="+mn-ea"/>
                      <a:cs typeface="+mn-cs"/>
                    </a:defRPr>
                  </a:pPr>
                  <a:endParaRPr lang="nl-BE"/>
                </a:p>
              </c:txPr>
              <c:dLblPos val="outEnd"/>
              <c:showLegendKey val="0"/>
              <c:showVal val="0"/>
              <c:showCatName val="1"/>
              <c:showSerName val="0"/>
              <c:showPercent val="0"/>
              <c:showBubbleSize val="0"/>
              <c:extLst>
                <c:ext xmlns:c16="http://schemas.microsoft.com/office/drawing/2014/chart" uri="{C3380CC4-5D6E-409C-BE32-E72D297353CC}">
                  <c16:uniqueId val="{00000002-3ADD-4D6C-A9B8-332328A1A7BD}"/>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nl-BE"/>
                </a:p>
              </c:txPr>
              <c:dLblPos val="outEnd"/>
              <c:showLegendKey val="0"/>
              <c:showVal val="0"/>
              <c:showCatName val="1"/>
              <c:showSerName val="0"/>
              <c:showPercent val="0"/>
              <c:showBubbleSize val="0"/>
              <c:extLst>
                <c:ext xmlns:c16="http://schemas.microsoft.com/office/drawing/2014/chart" uri="{C3380CC4-5D6E-409C-BE32-E72D297353CC}">
                  <c16:uniqueId val="{00000003-3ADD-4D6C-A9B8-332328A1A7BD}"/>
                </c:ext>
              </c:extLst>
            </c:dLbl>
            <c:dLbl>
              <c:idx val="3"/>
              <c:layout>
                <c:manualLayout>
                  <c:x val="1.1979090847065622E-2"/>
                  <c:y val="1.2496482254820538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hade val="76000"/>
                        </a:schemeClr>
                      </a:solidFill>
                      <a:latin typeface="+mn-lt"/>
                      <a:ea typeface="+mn-ea"/>
                      <a:cs typeface="+mn-cs"/>
                    </a:defRPr>
                  </a:pPr>
                  <a:endParaRPr lang="nl-BE"/>
                </a:p>
              </c:txPr>
              <c:dLblPos val="bestFit"/>
              <c:showLegendKey val="0"/>
              <c:showVal val="0"/>
              <c:showCatName val="1"/>
              <c:showSerName val="0"/>
              <c:showPercent val="0"/>
              <c:showBubbleSize val="0"/>
              <c:extLst>
                <c:ext xmlns:c15="http://schemas.microsoft.com/office/drawing/2012/chart" uri="{CE6537A1-D6FC-4f65-9D91-7224C49458BB}">
                  <c15:layout>
                    <c:manualLayout>
                      <c:w val="0.14879118861343782"/>
                      <c:h val="0.11081364708012389"/>
                    </c:manualLayout>
                  </c15:layout>
                </c:ext>
                <c:ext xmlns:c16="http://schemas.microsoft.com/office/drawing/2014/chart" uri="{C3380CC4-5D6E-409C-BE32-E72D297353CC}">
                  <c16:uniqueId val="{00000004-3ADD-4D6C-A9B8-332328A1A7BD}"/>
                </c:ext>
              </c:extLst>
            </c:dLbl>
            <c:dLbl>
              <c:idx val="4"/>
              <c:layout>
                <c:manualLayout>
                  <c:x val="0.11380210978012728"/>
                  <c:y val="1.2299808319787143E-7"/>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5">
                          <a:shade val="53000"/>
                        </a:schemeClr>
                      </a:solidFill>
                      <a:latin typeface="+mn-lt"/>
                      <a:ea typeface="+mn-ea"/>
                      <a:cs typeface="+mn-cs"/>
                    </a:defRPr>
                  </a:pPr>
                  <a:endParaRPr lang="nl-BE"/>
                </a:p>
              </c:txPr>
              <c:dLblPos val="bestFit"/>
              <c:showLegendKey val="0"/>
              <c:showVal val="0"/>
              <c:showCatName val="1"/>
              <c:showSerName val="0"/>
              <c:showPercent val="0"/>
              <c:showBubbleSize val="0"/>
              <c:extLst>
                <c:ext xmlns:c15="http://schemas.microsoft.com/office/drawing/2012/chart" uri="{CE6537A1-D6FC-4f65-9D91-7224C49458BB}">
                  <c15:layout>
                    <c:manualLayout>
                      <c:w val="0.28193981426313486"/>
                      <c:h val="7.8838081387339651E-2"/>
                    </c:manualLayout>
                  </c15:layout>
                </c:ext>
                <c:ext xmlns:c16="http://schemas.microsoft.com/office/drawing/2014/chart" uri="{C3380CC4-5D6E-409C-BE32-E72D297353CC}">
                  <c16:uniqueId val="{00000005-3ADD-4D6C-A9B8-332328A1A7BD}"/>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Blad1!$A$2:$A$6</c:f>
              <c:strCache>
                <c:ptCount val="5"/>
                <c:pt idx="0">
                  <c:v>57% Ruiterhal</c:v>
                </c:pt>
                <c:pt idx="1">
                  <c:v>14% Stadion</c:v>
                </c:pt>
                <c:pt idx="2">
                  <c:v>19% Podiumzaal</c:v>
                </c:pt>
                <c:pt idx="3">
                  <c:v>5% Niet haalbaar</c:v>
                </c:pt>
                <c:pt idx="4">
                  <c:v>5% Andere locatie</c:v>
                </c:pt>
              </c:strCache>
            </c:strRef>
          </c:cat>
          <c:val>
            <c:numRef>
              <c:f>Blad1!$B$2:$B$6</c:f>
              <c:numCache>
                <c:formatCode>General</c:formatCode>
                <c:ptCount val="5"/>
                <c:pt idx="0">
                  <c:v>57</c:v>
                </c:pt>
                <c:pt idx="1">
                  <c:v>14</c:v>
                </c:pt>
                <c:pt idx="2">
                  <c:v>19</c:v>
                </c:pt>
                <c:pt idx="3">
                  <c:v>5</c:v>
                </c:pt>
                <c:pt idx="4">
                  <c:v>5</c:v>
                </c:pt>
              </c:numCache>
            </c:numRef>
          </c:val>
          <c:extLst>
            <c:ext xmlns:c16="http://schemas.microsoft.com/office/drawing/2014/chart" uri="{C3380CC4-5D6E-409C-BE32-E72D297353CC}">
              <c16:uniqueId val="{00000000-3ADD-4D6C-A9B8-332328A1A7B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05C99E8-5A46-46A6-98C6-03B6F334A3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507F692B-72EF-4185-9949-4FE0298CE72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1ECAB-5C7B-4DFF-9DFF-60A7DF5625C0}" type="datetimeFigureOut">
              <a:rPr lang="nl-BE" smtClean="0"/>
              <a:t>22/03/2021</a:t>
            </a:fld>
            <a:endParaRPr lang="nl-BE"/>
          </a:p>
        </p:txBody>
      </p:sp>
      <p:sp>
        <p:nvSpPr>
          <p:cNvPr id="4" name="Tijdelijke aanduiding voor dia-afbeelding 3">
            <a:extLst>
              <a:ext uri="{FF2B5EF4-FFF2-40B4-BE49-F238E27FC236}">
                <a16:creationId xmlns:a16="http://schemas.microsoft.com/office/drawing/2014/main" id="{49FB0AC9-2BA6-40CC-BB27-3C7E972E57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a:extLst>
              <a:ext uri="{FF2B5EF4-FFF2-40B4-BE49-F238E27FC236}">
                <a16:creationId xmlns:a16="http://schemas.microsoft.com/office/drawing/2014/main" id="{EAA8E0DE-3CEB-4E94-9E0B-DAD4ACDF3F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a:extLst>
              <a:ext uri="{FF2B5EF4-FFF2-40B4-BE49-F238E27FC236}">
                <a16:creationId xmlns:a16="http://schemas.microsoft.com/office/drawing/2014/main" id="{BFBEA209-69AF-494B-AE25-AD072DDE61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a:extLst>
              <a:ext uri="{FF2B5EF4-FFF2-40B4-BE49-F238E27FC236}">
                <a16:creationId xmlns:a16="http://schemas.microsoft.com/office/drawing/2014/main" id="{D56E3969-44F3-47D9-B625-09815D1BA3A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15121-A999-4167-B423-626A6DB83216}" type="slidenum">
              <a:rPr lang="nl-BE" smtClean="0"/>
              <a:t>‹nr.›</a:t>
            </a:fld>
            <a:endParaRPr lang="nl-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F1ED9E-EFE2-4E04-8631-13B4115219A3}"/>
              </a:ext>
            </a:extLst>
          </p:cNvPr>
          <p:cNvSpPr>
            <a:spLocks noGrp="1"/>
          </p:cNvSpPr>
          <p:nvPr>
            <p:ph type="title" hasCustomPrompt="1"/>
          </p:nvPr>
        </p:nvSpPr>
        <p:spPr>
          <a:xfrm>
            <a:off x="0" y="2022901"/>
            <a:ext cx="12192000" cy="1774658"/>
          </a:xfrm>
          <a:prstGeom prst="rect">
            <a:avLst/>
          </a:prstGeom>
        </p:spPr>
        <p:txBody>
          <a:bodyPr vert="horz" lIns="91440" tIns="45720" rIns="91440" bIns="45720" rtlCol="0" anchor="ctr">
            <a:normAutofit/>
          </a:bodyPr>
          <a:lstStyle>
            <a:lvl1pPr algn="ctr">
              <a:defRPr sz="6000"/>
            </a:lvl1pPr>
          </a:lstStyle>
          <a:p>
            <a:r>
              <a:rPr lang="nl-NL" dirty="0"/>
              <a:t>titel presentatie</a:t>
            </a:r>
            <a:endParaRPr lang="en-US" dirty="0"/>
          </a:p>
        </p:txBody>
      </p:sp>
      <p:pic>
        <p:nvPicPr>
          <p:cNvPr id="10" name="Afbeelding 9">
            <a:extLst>
              <a:ext uri="{FF2B5EF4-FFF2-40B4-BE49-F238E27FC236}">
                <a16:creationId xmlns:a16="http://schemas.microsoft.com/office/drawing/2014/main" id="{82F6933A-0DB6-4CC3-B71D-D8D7F61C67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3820" y="537964"/>
            <a:ext cx="4464357" cy="757658"/>
          </a:xfrm>
          <a:prstGeom prst="rect">
            <a:avLst/>
          </a:prstGeom>
        </p:spPr>
      </p:pic>
      <p:sp>
        <p:nvSpPr>
          <p:cNvPr id="3" name="Tijdelijke aanduiding voor tekst 2">
            <a:extLst>
              <a:ext uri="{FF2B5EF4-FFF2-40B4-BE49-F238E27FC236}">
                <a16:creationId xmlns:a16="http://schemas.microsoft.com/office/drawing/2014/main" id="{675A7B67-D842-403F-A1E8-2C395CEA9671}"/>
              </a:ext>
            </a:extLst>
          </p:cNvPr>
          <p:cNvSpPr>
            <a:spLocks noGrp="1"/>
          </p:cNvSpPr>
          <p:nvPr>
            <p:ph type="body" sz="quarter" idx="10" hasCustomPrompt="1"/>
          </p:nvPr>
        </p:nvSpPr>
        <p:spPr>
          <a:xfrm>
            <a:off x="0" y="4089400"/>
            <a:ext cx="12192000" cy="523875"/>
          </a:xfrm>
          <a:prstGeom prst="rect">
            <a:avLst/>
          </a:prstGeom>
        </p:spPr>
        <p:txBody>
          <a:bodyPr/>
          <a:lstStyle>
            <a:lvl1pPr marL="0" indent="0" algn="ctr">
              <a:buFontTx/>
              <a:buNone/>
              <a:defRPr sz="1800"/>
            </a:lvl1pPr>
          </a:lstStyle>
          <a:p>
            <a:pPr lvl="0"/>
            <a:r>
              <a:rPr lang="nl-NL" dirty="0"/>
              <a:t>dag maand jaar</a:t>
            </a:r>
          </a:p>
        </p:txBody>
      </p:sp>
      <p:pic>
        <p:nvPicPr>
          <p:cNvPr id="14" name="Afbeelding 13">
            <a:extLst>
              <a:ext uri="{FF2B5EF4-FFF2-40B4-BE49-F238E27FC236}">
                <a16:creationId xmlns:a16="http://schemas.microsoft.com/office/drawing/2014/main" id="{993A9BFB-5A1F-408C-9D96-81E1DEBDA3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5715" r="4581" b="36211"/>
          <a:stretch/>
        </p:blipFill>
        <p:spPr>
          <a:xfrm>
            <a:off x="1387620" y="5488014"/>
            <a:ext cx="10804379" cy="1369985"/>
          </a:xfrm>
          <a:prstGeom prst="rect">
            <a:avLst/>
          </a:prstGeom>
        </p:spPr>
      </p:pic>
    </p:spTree>
    <p:extLst>
      <p:ext uri="{BB962C8B-B14F-4D97-AF65-F5344CB8AC3E}">
        <p14:creationId xmlns:p14="http://schemas.microsoft.com/office/powerpoint/2010/main" val="341065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ard">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140CBCB-D2E4-4AAB-81A9-02885F479772}"/>
              </a:ext>
            </a:extLst>
          </p:cNvPr>
          <p:cNvSpPr>
            <a:spLocks noGrp="1"/>
          </p:cNvSpPr>
          <p:nvPr>
            <p:ph type="title" hasCustomPrompt="1"/>
          </p:nvPr>
        </p:nvSpPr>
        <p:spPr>
          <a:xfrm>
            <a:off x="1620000" y="360000"/>
            <a:ext cx="9699568" cy="701731"/>
          </a:xfrm>
          <a:prstGeom prst="rect">
            <a:avLst/>
          </a:prstGeom>
        </p:spPr>
        <p:txBody>
          <a:bodyPr vert="horz" wrap="square" lIns="91440" tIns="45720" rIns="91440" bIns="45720" rtlCol="0" anchor="t" anchorCtr="0">
            <a:spAutoFit/>
          </a:bodyPr>
          <a:lstStyle>
            <a:lvl1pPr>
              <a:defRPr b="1">
                <a:solidFill>
                  <a:srgbClr val="FF0000"/>
                </a:solidFill>
                <a:latin typeface="Arial" panose="020B0604020202020204" pitchFamily="34" charset="0"/>
                <a:cs typeface="Arial" panose="020B0604020202020204" pitchFamily="34" charset="0"/>
              </a:defRPr>
            </a:lvl1pPr>
          </a:lstStyle>
          <a:p>
            <a:r>
              <a:rPr lang="nl-NL" dirty="0"/>
              <a:t>titel</a:t>
            </a:r>
            <a:endParaRPr lang="en-US" dirty="0"/>
          </a:p>
        </p:txBody>
      </p:sp>
      <p:sp>
        <p:nvSpPr>
          <p:cNvPr id="10" name="Text Placeholder 2">
            <a:extLst>
              <a:ext uri="{FF2B5EF4-FFF2-40B4-BE49-F238E27FC236}">
                <a16:creationId xmlns:a16="http://schemas.microsoft.com/office/drawing/2014/main" id="{734A2BD7-FA7D-4578-9D0C-CEECD823D582}"/>
              </a:ext>
            </a:extLst>
          </p:cNvPr>
          <p:cNvSpPr>
            <a:spLocks noGrp="1"/>
          </p:cNvSpPr>
          <p:nvPr>
            <p:ph idx="1" hasCustomPrompt="1"/>
          </p:nvPr>
        </p:nvSpPr>
        <p:spPr>
          <a:xfrm>
            <a:off x="1620000" y="1260000"/>
            <a:ext cx="9699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Tree>
    <p:extLst>
      <p:ext uri="{BB962C8B-B14F-4D97-AF65-F5344CB8AC3E}">
        <p14:creationId xmlns:p14="http://schemas.microsoft.com/office/powerpoint/2010/main" val="1312336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ard + staande foto link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5" name="Title Placeholder 1">
            <a:extLst>
              <a:ext uri="{FF2B5EF4-FFF2-40B4-BE49-F238E27FC236}">
                <a16:creationId xmlns:a16="http://schemas.microsoft.com/office/drawing/2014/main" id="{42F073D2-979F-4915-AEF6-FFC004F44450}"/>
              </a:ext>
            </a:extLst>
          </p:cNvPr>
          <p:cNvSpPr>
            <a:spLocks noGrp="1"/>
          </p:cNvSpPr>
          <p:nvPr>
            <p:ph type="title" hasCustomPrompt="1"/>
          </p:nvPr>
        </p:nvSpPr>
        <p:spPr>
          <a:xfrm>
            <a:off x="4860000" y="360000"/>
            <a:ext cx="6513567" cy="701731"/>
          </a:xfrm>
          <a:prstGeom prst="rect">
            <a:avLst/>
          </a:prstGeom>
        </p:spPr>
        <p:txBody>
          <a:bodyPr vert="horz" wrap="square" lIns="91440" tIns="45720" rIns="91440" bIns="45720" rtlCol="0" anchor="t" anchorCtr="0">
            <a:spAutoFit/>
          </a:bodyPr>
          <a:lstStyle>
            <a:lvl1pPr>
              <a:defRPr b="1">
                <a:solidFill>
                  <a:srgbClr val="FF0000"/>
                </a:solidFill>
                <a:latin typeface="Arial" panose="020B0604020202020204" pitchFamily="34" charset="0"/>
                <a:cs typeface="Arial" panose="020B0604020202020204" pitchFamily="34" charset="0"/>
              </a:defRPr>
            </a:lvl1pPr>
          </a:lstStyle>
          <a:p>
            <a:r>
              <a:rPr lang="nl-NL" dirty="0"/>
              <a:t>titel</a:t>
            </a:r>
            <a:endParaRPr lang="en-US" dirty="0"/>
          </a:p>
        </p:txBody>
      </p:sp>
      <p:sp>
        <p:nvSpPr>
          <p:cNvPr id="6" name="Text Placeholder 2">
            <a:extLst>
              <a:ext uri="{FF2B5EF4-FFF2-40B4-BE49-F238E27FC236}">
                <a16:creationId xmlns:a16="http://schemas.microsoft.com/office/drawing/2014/main" id="{6389D609-91D6-4239-8E4F-EE8314FC93D9}"/>
              </a:ext>
            </a:extLst>
          </p:cNvPr>
          <p:cNvSpPr>
            <a:spLocks noGrp="1"/>
          </p:cNvSpPr>
          <p:nvPr>
            <p:ph idx="1" hasCustomPrompt="1"/>
          </p:nvPr>
        </p:nvSpPr>
        <p:spPr>
          <a:xfrm>
            <a:off x="4860000" y="1260000"/>
            <a:ext cx="65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7" name="Tijdelijke aanduiding voor afbeelding 9">
            <a:extLst>
              <a:ext uri="{FF2B5EF4-FFF2-40B4-BE49-F238E27FC236}">
                <a16:creationId xmlns:a16="http://schemas.microsoft.com/office/drawing/2014/main" id="{5C0FC28A-D865-4D71-BD1E-4BCEA9C4D0EC}"/>
              </a:ext>
            </a:extLst>
          </p:cNvPr>
          <p:cNvSpPr>
            <a:spLocks noGrp="1"/>
          </p:cNvSpPr>
          <p:nvPr>
            <p:ph type="pic" sz="quarter" idx="13" hasCustomPrompt="1"/>
          </p:nvPr>
        </p:nvSpPr>
        <p:spPr>
          <a:xfrm>
            <a:off x="0" y="0"/>
            <a:ext cx="4366727" cy="6186197"/>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1164127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ard + staande foto recht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5" name="Title Placeholder 1">
            <a:extLst>
              <a:ext uri="{FF2B5EF4-FFF2-40B4-BE49-F238E27FC236}">
                <a16:creationId xmlns:a16="http://schemas.microsoft.com/office/drawing/2014/main" id="{42F073D2-979F-4915-AEF6-FFC004F44450}"/>
              </a:ext>
            </a:extLst>
          </p:cNvPr>
          <p:cNvSpPr>
            <a:spLocks noGrp="1"/>
          </p:cNvSpPr>
          <p:nvPr>
            <p:ph type="title" hasCustomPrompt="1"/>
          </p:nvPr>
        </p:nvSpPr>
        <p:spPr>
          <a:xfrm>
            <a:off x="900000" y="360000"/>
            <a:ext cx="6513567" cy="701731"/>
          </a:xfrm>
          <a:prstGeom prst="rect">
            <a:avLst/>
          </a:prstGeom>
        </p:spPr>
        <p:txBody>
          <a:bodyPr vert="horz" wrap="square" lIns="91440" tIns="45720" rIns="91440" bIns="45720" rtlCol="0" anchor="t" anchorCtr="0">
            <a:spAutoFit/>
          </a:bodyPr>
          <a:lstStyle>
            <a:lvl1pPr>
              <a:defRPr b="1">
                <a:solidFill>
                  <a:srgbClr val="FF0000"/>
                </a:solidFill>
                <a:latin typeface="Arial" panose="020B0604020202020204" pitchFamily="34" charset="0"/>
                <a:cs typeface="Arial" panose="020B0604020202020204" pitchFamily="34" charset="0"/>
              </a:defRPr>
            </a:lvl1pPr>
          </a:lstStyle>
          <a:p>
            <a:r>
              <a:rPr lang="nl-NL" dirty="0"/>
              <a:t>titel</a:t>
            </a:r>
            <a:endParaRPr lang="en-US" dirty="0"/>
          </a:p>
        </p:txBody>
      </p:sp>
      <p:sp>
        <p:nvSpPr>
          <p:cNvPr id="6" name="Text Placeholder 2">
            <a:extLst>
              <a:ext uri="{FF2B5EF4-FFF2-40B4-BE49-F238E27FC236}">
                <a16:creationId xmlns:a16="http://schemas.microsoft.com/office/drawing/2014/main" id="{6389D609-91D6-4239-8E4F-EE8314FC93D9}"/>
              </a:ext>
            </a:extLst>
          </p:cNvPr>
          <p:cNvSpPr>
            <a:spLocks noGrp="1"/>
          </p:cNvSpPr>
          <p:nvPr>
            <p:ph idx="1" hasCustomPrompt="1"/>
          </p:nvPr>
        </p:nvSpPr>
        <p:spPr>
          <a:xfrm>
            <a:off x="900000" y="1260000"/>
            <a:ext cx="65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7" name="Tijdelijke aanduiding voor afbeelding 9">
            <a:extLst>
              <a:ext uri="{FF2B5EF4-FFF2-40B4-BE49-F238E27FC236}">
                <a16:creationId xmlns:a16="http://schemas.microsoft.com/office/drawing/2014/main" id="{5C0FC28A-D865-4D71-BD1E-4BCEA9C4D0EC}"/>
              </a:ext>
            </a:extLst>
          </p:cNvPr>
          <p:cNvSpPr>
            <a:spLocks noGrp="1"/>
          </p:cNvSpPr>
          <p:nvPr>
            <p:ph type="pic" sz="quarter" idx="13" hasCustomPrompt="1"/>
          </p:nvPr>
        </p:nvSpPr>
        <p:spPr>
          <a:xfrm>
            <a:off x="7825272" y="0"/>
            <a:ext cx="4366727" cy="6186197"/>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4128665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ard + liggende foto recht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5" name="Title Placeholder 1">
            <a:extLst>
              <a:ext uri="{FF2B5EF4-FFF2-40B4-BE49-F238E27FC236}">
                <a16:creationId xmlns:a16="http://schemas.microsoft.com/office/drawing/2014/main" id="{42F073D2-979F-4915-AEF6-FFC004F44450}"/>
              </a:ext>
            </a:extLst>
          </p:cNvPr>
          <p:cNvSpPr>
            <a:spLocks noGrp="1"/>
          </p:cNvSpPr>
          <p:nvPr>
            <p:ph type="title" hasCustomPrompt="1"/>
          </p:nvPr>
        </p:nvSpPr>
        <p:spPr>
          <a:xfrm>
            <a:off x="360000" y="360000"/>
            <a:ext cx="11256612" cy="701731"/>
          </a:xfrm>
          <a:prstGeom prst="rect">
            <a:avLst/>
          </a:prstGeom>
        </p:spPr>
        <p:txBody>
          <a:bodyPr vert="horz" wrap="square" lIns="91440" tIns="45720" rIns="91440" bIns="45720" rtlCol="0" anchor="t" anchorCtr="0">
            <a:spAutoFit/>
          </a:bodyPr>
          <a:lstStyle>
            <a:lvl1pPr>
              <a:defRPr b="1">
                <a:solidFill>
                  <a:srgbClr val="FF0000"/>
                </a:solidFill>
                <a:latin typeface="Arial" panose="020B0604020202020204" pitchFamily="34" charset="0"/>
                <a:cs typeface="Arial" panose="020B0604020202020204" pitchFamily="34" charset="0"/>
              </a:defRPr>
            </a:lvl1pPr>
          </a:lstStyle>
          <a:p>
            <a:r>
              <a:rPr lang="nl-NL" dirty="0"/>
              <a:t>titel</a:t>
            </a:r>
            <a:endParaRPr lang="en-US" dirty="0"/>
          </a:p>
        </p:txBody>
      </p:sp>
      <p:sp>
        <p:nvSpPr>
          <p:cNvPr id="6" name="Text Placeholder 2">
            <a:extLst>
              <a:ext uri="{FF2B5EF4-FFF2-40B4-BE49-F238E27FC236}">
                <a16:creationId xmlns:a16="http://schemas.microsoft.com/office/drawing/2014/main" id="{6389D609-91D6-4239-8E4F-EE8314FC93D9}"/>
              </a:ext>
            </a:extLst>
          </p:cNvPr>
          <p:cNvSpPr>
            <a:spLocks noGrp="1"/>
          </p:cNvSpPr>
          <p:nvPr>
            <p:ph idx="1" hasCustomPrompt="1"/>
          </p:nvPr>
        </p:nvSpPr>
        <p:spPr>
          <a:xfrm>
            <a:off x="360000" y="1260000"/>
            <a:ext cx="4379951"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7" name="Tijdelijke aanduiding voor afbeelding 9">
            <a:extLst>
              <a:ext uri="{FF2B5EF4-FFF2-40B4-BE49-F238E27FC236}">
                <a16:creationId xmlns:a16="http://schemas.microsoft.com/office/drawing/2014/main" id="{5C0FC28A-D865-4D71-BD1E-4BCEA9C4D0EC}"/>
              </a:ext>
            </a:extLst>
          </p:cNvPr>
          <p:cNvSpPr>
            <a:spLocks noGrp="1"/>
          </p:cNvSpPr>
          <p:nvPr>
            <p:ph type="pic" sz="quarter" idx="13" hasCustomPrompt="1"/>
          </p:nvPr>
        </p:nvSpPr>
        <p:spPr>
          <a:xfrm>
            <a:off x="4935894" y="1260000"/>
            <a:ext cx="6680717" cy="4582820"/>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218122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ard + liggende foto links">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5" name="Title Placeholder 1">
            <a:extLst>
              <a:ext uri="{FF2B5EF4-FFF2-40B4-BE49-F238E27FC236}">
                <a16:creationId xmlns:a16="http://schemas.microsoft.com/office/drawing/2014/main" id="{42F073D2-979F-4915-AEF6-FFC004F44450}"/>
              </a:ext>
            </a:extLst>
          </p:cNvPr>
          <p:cNvSpPr>
            <a:spLocks noGrp="1"/>
          </p:cNvSpPr>
          <p:nvPr>
            <p:ph type="title" hasCustomPrompt="1"/>
          </p:nvPr>
        </p:nvSpPr>
        <p:spPr>
          <a:xfrm>
            <a:off x="360000" y="360000"/>
            <a:ext cx="11256612" cy="701731"/>
          </a:xfrm>
          <a:prstGeom prst="rect">
            <a:avLst/>
          </a:prstGeom>
        </p:spPr>
        <p:txBody>
          <a:bodyPr vert="horz" wrap="square" lIns="91440" tIns="45720" rIns="91440" bIns="45720" rtlCol="0" anchor="t" anchorCtr="0">
            <a:spAutoFit/>
          </a:bodyPr>
          <a:lstStyle>
            <a:lvl1pPr>
              <a:defRPr b="1">
                <a:solidFill>
                  <a:srgbClr val="FF0000"/>
                </a:solidFill>
                <a:latin typeface="Arial" panose="020B0604020202020204" pitchFamily="34" charset="0"/>
                <a:cs typeface="Arial" panose="020B0604020202020204" pitchFamily="34" charset="0"/>
              </a:defRPr>
            </a:lvl1pPr>
          </a:lstStyle>
          <a:p>
            <a:r>
              <a:rPr lang="nl-NL" dirty="0"/>
              <a:t>titel</a:t>
            </a:r>
            <a:endParaRPr lang="en-US" dirty="0"/>
          </a:p>
        </p:txBody>
      </p:sp>
      <p:sp>
        <p:nvSpPr>
          <p:cNvPr id="6" name="Text Placeholder 2">
            <a:extLst>
              <a:ext uri="{FF2B5EF4-FFF2-40B4-BE49-F238E27FC236}">
                <a16:creationId xmlns:a16="http://schemas.microsoft.com/office/drawing/2014/main" id="{6389D609-91D6-4239-8E4F-EE8314FC93D9}"/>
              </a:ext>
            </a:extLst>
          </p:cNvPr>
          <p:cNvSpPr>
            <a:spLocks noGrp="1"/>
          </p:cNvSpPr>
          <p:nvPr>
            <p:ph idx="1" hasCustomPrompt="1"/>
          </p:nvPr>
        </p:nvSpPr>
        <p:spPr>
          <a:xfrm>
            <a:off x="7236660" y="1260000"/>
            <a:ext cx="4379951"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7" name="Tijdelijke aanduiding voor afbeelding 9">
            <a:extLst>
              <a:ext uri="{FF2B5EF4-FFF2-40B4-BE49-F238E27FC236}">
                <a16:creationId xmlns:a16="http://schemas.microsoft.com/office/drawing/2014/main" id="{5C0FC28A-D865-4D71-BD1E-4BCEA9C4D0EC}"/>
              </a:ext>
            </a:extLst>
          </p:cNvPr>
          <p:cNvSpPr>
            <a:spLocks noGrp="1"/>
          </p:cNvSpPr>
          <p:nvPr>
            <p:ph type="pic" sz="quarter" idx="13" hasCustomPrompt="1"/>
          </p:nvPr>
        </p:nvSpPr>
        <p:spPr>
          <a:xfrm>
            <a:off x="360000" y="1260000"/>
            <a:ext cx="6680717" cy="4582820"/>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2111517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full pag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E9DA446-FA4E-410D-9EDA-EE4B5294208B}"/>
              </a:ext>
            </a:extLst>
          </p:cNvPr>
          <p:cNvSpPr>
            <a:spLocks noGrp="1"/>
          </p:cNvSpPr>
          <p:nvPr>
            <p:ph type="sldNum" sz="quarter" idx="12"/>
          </p:nvPr>
        </p:nvSpPr>
        <p:spPr>
          <a:xfrm>
            <a:off x="10297252" y="6214189"/>
            <a:ext cx="1894747" cy="636134"/>
          </a:xfrm>
          <a:prstGeom prst="rect">
            <a:avLst/>
          </a:prstGeom>
        </p:spPr>
        <p:txBody>
          <a:bodyPr anchor="ctr" anchorCtr="0"/>
          <a:lstStyle>
            <a:lvl1pPr algn="r">
              <a:defRPr>
                <a:solidFill>
                  <a:schemeClr val="bg1">
                    <a:lumMod val="50000"/>
                  </a:schemeClr>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7" name="Tijdelijke aanduiding voor afbeelding 9">
            <a:extLst>
              <a:ext uri="{FF2B5EF4-FFF2-40B4-BE49-F238E27FC236}">
                <a16:creationId xmlns:a16="http://schemas.microsoft.com/office/drawing/2014/main" id="{5C0FC28A-D865-4D71-BD1E-4BCEA9C4D0EC}"/>
              </a:ext>
            </a:extLst>
          </p:cNvPr>
          <p:cNvSpPr>
            <a:spLocks noGrp="1"/>
          </p:cNvSpPr>
          <p:nvPr>
            <p:ph type="pic" sz="quarter" idx="13" hasCustomPrompt="1"/>
          </p:nvPr>
        </p:nvSpPr>
        <p:spPr>
          <a:xfrm>
            <a:off x="0" y="0"/>
            <a:ext cx="12191999" cy="6186197"/>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2884064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5F1ED9E-EFE2-4E04-8631-13B4115219A3}"/>
              </a:ext>
            </a:extLst>
          </p:cNvPr>
          <p:cNvSpPr>
            <a:spLocks noGrp="1"/>
          </p:cNvSpPr>
          <p:nvPr>
            <p:ph type="title" hasCustomPrompt="1"/>
          </p:nvPr>
        </p:nvSpPr>
        <p:spPr>
          <a:xfrm>
            <a:off x="0" y="2022901"/>
            <a:ext cx="12192000" cy="1774658"/>
          </a:xfrm>
          <a:prstGeom prst="rect">
            <a:avLst/>
          </a:prstGeom>
        </p:spPr>
        <p:txBody>
          <a:bodyPr vert="horz" lIns="91440" tIns="45720" rIns="91440" bIns="45720" rtlCol="0" anchor="ctr">
            <a:normAutofit/>
          </a:bodyPr>
          <a:lstStyle>
            <a:lvl1pPr algn="ctr">
              <a:defRPr sz="6000"/>
            </a:lvl1pPr>
          </a:lstStyle>
          <a:p>
            <a:r>
              <a:rPr lang="nl-NL" dirty="0"/>
              <a:t>titel presentatie</a:t>
            </a:r>
            <a:endParaRPr lang="en-US" dirty="0"/>
          </a:p>
        </p:txBody>
      </p:sp>
      <p:pic>
        <p:nvPicPr>
          <p:cNvPr id="10" name="Afbeelding 9">
            <a:extLst>
              <a:ext uri="{FF2B5EF4-FFF2-40B4-BE49-F238E27FC236}">
                <a16:creationId xmlns:a16="http://schemas.microsoft.com/office/drawing/2014/main" id="{82F6933A-0DB6-4CC3-B71D-D8D7F61C67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63820" y="537964"/>
            <a:ext cx="4464357" cy="757658"/>
          </a:xfrm>
          <a:prstGeom prst="rect">
            <a:avLst/>
          </a:prstGeom>
        </p:spPr>
      </p:pic>
      <p:sp>
        <p:nvSpPr>
          <p:cNvPr id="3" name="Tijdelijke aanduiding voor tekst 2">
            <a:extLst>
              <a:ext uri="{FF2B5EF4-FFF2-40B4-BE49-F238E27FC236}">
                <a16:creationId xmlns:a16="http://schemas.microsoft.com/office/drawing/2014/main" id="{675A7B67-D842-403F-A1E8-2C395CEA9671}"/>
              </a:ext>
            </a:extLst>
          </p:cNvPr>
          <p:cNvSpPr>
            <a:spLocks noGrp="1"/>
          </p:cNvSpPr>
          <p:nvPr>
            <p:ph type="body" sz="quarter" idx="10" hasCustomPrompt="1"/>
          </p:nvPr>
        </p:nvSpPr>
        <p:spPr>
          <a:xfrm>
            <a:off x="0" y="4089400"/>
            <a:ext cx="12192000" cy="523875"/>
          </a:xfrm>
          <a:prstGeom prst="rect">
            <a:avLst/>
          </a:prstGeom>
        </p:spPr>
        <p:txBody>
          <a:bodyPr/>
          <a:lstStyle>
            <a:lvl1pPr marL="0" indent="0" algn="ctr">
              <a:buFontTx/>
              <a:buNone/>
              <a:defRPr sz="1800"/>
            </a:lvl1pPr>
          </a:lstStyle>
          <a:p>
            <a:pPr lvl="0"/>
            <a:r>
              <a:rPr lang="nl-NL" dirty="0"/>
              <a:t>dag maand jaar</a:t>
            </a:r>
          </a:p>
        </p:txBody>
      </p:sp>
      <p:pic>
        <p:nvPicPr>
          <p:cNvPr id="14" name="Afbeelding 13">
            <a:extLst>
              <a:ext uri="{FF2B5EF4-FFF2-40B4-BE49-F238E27FC236}">
                <a16:creationId xmlns:a16="http://schemas.microsoft.com/office/drawing/2014/main" id="{993A9BFB-5A1F-408C-9D96-81E1DEBDA3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87620" y="5488014"/>
            <a:ext cx="10804379" cy="1369985"/>
          </a:xfrm>
          <a:prstGeom prst="rect">
            <a:avLst/>
          </a:prstGeom>
        </p:spPr>
      </p:pic>
    </p:spTree>
    <p:extLst>
      <p:ext uri="{BB962C8B-B14F-4D97-AF65-F5344CB8AC3E}">
        <p14:creationId xmlns:p14="http://schemas.microsoft.com/office/powerpoint/2010/main" val="3530363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ard met bann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9699568"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9699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11" name="Afbeelding 10">
            <a:extLst>
              <a:ext uri="{FF2B5EF4-FFF2-40B4-BE49-F238E27FC236}">
                <a16:creationId xmlns:a16="http://schemas.microsoft.com/office/drawing/2014/main" id="{FA083CD0-9F1B-4A16-AB68-C934F1244A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620" y="5488015"/>
            <a:ext cx="10804379" cy="1369985"/>
          </a:xfrm>
          <a:prstGeom prst="rect">
            <a:avLst/>
          </a:prstGeom>
        </p:spPr>
      </p:pic>
    </p:spTree>
    <p:extLst>
      <p:ext uri="{BB962C8B-B14F-4D97-AF65-F5344CB8AC3E}">
        <p14:creationId xmlns:p14="http://schemas.microsoft.com/office/powerpoint/2010/main" val="2049518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ard zonder bann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9699568"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9699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Tree>
    <p:extLst>
      <p:ext uri="{BB962C8B-B14F-4D97-AF65-F5344CB8AC3E}">
        <p14:creationId xmlns:p14="http://schemas.microsoft.com/office/powerpoint/2010/main" val="3465711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 staande foto_met bann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396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396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1" y="0"/>
            <a:ext cx="3601616" cy="5197475"/>
          </a:xfrm>
          <a:prstGeom prst="rect">
            <a:avLst/>
          </a:prstGeom>
        </p:spPr>
        <p:txBody>
          <a:bodyPr/>
          <a:lstStyle>
            <a:lvl1pPr>
              <a:defRPr/>
            </a:lvl1pPr>
          </a:lstStyle>
          <a:p>
            <a:r>
              <a:rPr lang="nl-NL" dirty="0"/>
              <a:t>klik op pictogram om afbeelding toe te voegen</a:t>
            </a:r>
            <a:endParaRPr lang="nl-BE" dirty="0"/>
          </a:p>
        </p:txBody>
      </p:sp>
      <p:pic>
        <p:nvPicPr>
          <p:cNvPr id="11" name="Afbeelding 10">
            <a:extLst>
              <a:ext uri="{FF2B5EF4-FFF2-40B4-BE49-F238E27FC236}">
                <a16:creationId xmlns:a16="http://schemas.microsoft.com/office/drawing/2014/main" id="{C933FE85-AB49-450C-BAC9-5C82319B57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620" y="5488015"/>
            <a:ext cx="10804379" cy="1369985"/>
          </a:xfrm>
          <a:prstGeom prst="rect">
            <a:avLst/>
          </a:prstGeom>
        </p:spPr>
      </p:pic>
    </p:spTree>
    <p:extLst>
      <p:ext uri="{BB962C8B-B14F-4D97-AF65-F5344CB8AC3E}">
        <p14:creationId xmlns:p14="http://schemas.microsoft.com/office/powerpoint/2010/main" val="296355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ard met bann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9699568"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9699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11" name="Afbeelding 10">
            <a:extLst>
              <a:ext uri="{FF2B5EF4-FFF2-40B4-BE49-F238E27FC236}">
                <a16:creationId xmlns:a16="http://schemas.microsoft.com/office/drawing/2014/main" id="{FA083CD0-9F1B-4A16-AB68-C934F1244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715" r="4581" b="36211"/>
          <a:stretch/>
        </p:blipFill>
        <p:spPr>
          <a:xfrm>
            <a:off x="1387620" y="5488015"/>
            <a:ext cx="10804379" cy="1369985"/>
          </a:xfrm>
          <a:prstGeom prst="rect">
            <a:avLst/>
          </a:prstGeom>
        </p:spPr>
      </p:pic>
    </p:spTree>
    <p:extLst>
      <p:ext uri="{BB962C8B-B14F-4D97-AF65-F5344CB8AC3E}">
        <p14:creationId xmlns:p14="http://schemas.microsoft.com/office/powerpoint/2010/main" val="1689130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 staande foto_zonder banner ">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1" y="360000"/>
            <a:ext cx="5872482"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1" y="1260000"/>
            <a:ext cx="5872482"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tx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7764087" y="0"/>
            <a:ext cx="4427913" cy="6389900"/>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2540883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ra link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1FD6694-BBAC-4991-8C23-ED3AC2D504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620" y="5488015"/>
            <a:ext cx="10804379" cy="1369985"/>
          </a:xfrm>
          <a:prstGeom prst="rect">
            <a:avLst/>
          </a:prstGeom>
        </p:spPr>
      </p:pic>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396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396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3" name="Afbeelding 2">
            <a:extLst>
              <a:ext uri="{FF2B5EF4-FFF2-40B4-BE49-F238E27FC236}">
                <a16:creationId xmlns:a16="http://schemas.microsoft.com/office/drawing/2014/main" id="{4087F9B2-A64F-4D3C-9970-7418FDD27B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359197">
            <a:off x="818433" y="270587"/>
            <a:ext cx="2264685" cy="5318448"/>
          </a:xfrm>
          <a:prstGeom prst="rect">
            <a:avLst/>
          </a:prstGeom>
        </p:spPr>
      </p:pic>
    </p:spTree>
    <p:extLst>
      <p:ext uri="{BB962C8B-B14F-4D97-AF65-F5344CB8AC3E}">
        <p14:creationId xmlns:p14="http://schemas.microsoft.com/office/powerpoint/2010/main" val="807042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ara recht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EA5B5DA-D4C5-4852-8155-047E71B504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87620" y="5488015"/>
            <a:ext cx="10804379" cy="1369985"/>
          </a:xfrm>
          <a:prstGeom prst="rect">
            <a:avLst/>
          </a:prstGeom>
        </p:spPr>
      </p:pic>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4" name="Afbeelding 3">
            <a:extLst>
              <a:ext uri="{FF2B5EF4-FFF2-40B4-BE49-F238E27FC236}">
                <a16:creationId xmlns:a16="http://schemas.microsoft.com/office/drawing/2014/main" id="{3DD6884F-1F1C-4E0C-B1FE-142959298B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70767">
            <a:off x="9524769" y="285352"/>
            <a:ext cx="2248793" cy="5281127"/>
          </a:xfrm>
          <a:prstGeom prst="rect">
            <a:avLst/>
          </a:prstGeom>
        </p:spPr>
      </p:pic>
    </p:spTree>
    <p:extLst>
      <p:ext uri="{BB962C8B-B14F-4D97-AF65-F5344CB8AC3E}">
        <p14:creationId xmlns:p14="http://schemas.microsoft.com/office/powerpoint/2010/main" val="19931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full page ">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1" y="0"/>
            <a:ext cx="12192000" cy="6858000"/>
          </a:xfrm>
          <a:prstGeom prst="rect">
            <a:avLst/>
          </a:prstGeom>
        </p:spPr>
        <p:txBody>
          <a:bodyPr/>
          <a:lstStyle>
            <a:lvl1pPr>
              <a:defRPr/>
            </a:lvl1pPr>
          </a:lstStyle>
          <a:p>
            <a:r>
              <a:rPr lang="nl-NL" dirty="0"/>
              <a:t>klik op pictogram om afbeelding toe te voegen</a:t>
            </a:r>
            <a:endParaRPr lang="nl-BE" dirty="0"/>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tx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3" name="Afbeelding 2">
            <a:extLst>
              <a:ext uri="{FF2B5EF4-FFF2-40B4-BE49-F238E27FC236}">
                <a16:creationId xmlns:a16="http://schemas.microsoft.com/office/drawing/2014/main" id="{F5C18A13-BCA8-469A-953F-32A21F615E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69391"/>
            <a:ext cx="1380931" cy="1380931"/>
          </a:xfrm>
          <a:prstGeom prst="rect">
            <a:avLst/>
          </a:prstGeom>
        </p:spPr>
      </p:pic>
    </p:spTree>
    <p:extLst>
      <p:ext uri="{BB962C8B-B14F-4D97-AF65-F5344CB8AC3E}">
        <p14:creationId xmlns:p14="http://schemas.microsoft.com/office/powerpoint/2010/main" val="377800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ard zonder bann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9699568"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9699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Tree>
    <p:extLst>
      <p:ext uri="{BB962C8B-B14F-4D97-AF65-F5344CB8AC3E}">
        <p14:creationId xmlns:p14="http://schemas.microsoft.com/office/powerpoint/2010/main" val="183305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taande foto_met banner">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396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396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1" y="0"/>
            <a:ext cx="3601616" cy="5197475"/>
          </a:xfrm>
          <a:prstGeom prst="rect">
            <a:avLst/>
          </a:prstGeom>
        </p:spPr>
        <p:txBody>
          <a:bodyPr/>
          <a:lstStyle>
            <a:lvl1pPr>
              <a:defRPr/>
            </a:lvl1pPr>
          </a:lstStyle>
          <a:p>
            <a:r>
              <a:rPr lang="nl-NL" dirty="0"/>
              <a:t>klik op pictogram om afbeelding toe te voegen</a:t>
            </a:r>
            <a:endParaRPr lang="nl-BE" dirty="0"/>
          </a:p>
        </p:txBody>
      </p:sp>
      <p:pic>
        <p:nvPicPr>
          <p:cNvPr id="11" name="Afbeelding 10">
            <a:extLst>
              <a:ext uri="{FF2B5EF4-FFF2-40B4-BE49-F238E27FC236}">
                <a16:creationId xmlns:a16="http://schemas.microsoft.com/office/drawing/2014/main" id="{C933FE85-AB49-450C-BAC9-5C82319B57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715" r="4581" b="36211"/>
          <a:stretch/>
        </p:blipFill>
        <p:spPr>
          <a:xfrm>
            <a:off x="1387620" y="5488015"/>
            <a:ext cx="10804379" cy="1369985"/>
          </a:xfrm>
          <a:prstGeom prst="rect">
            <a:avLst/>
          </a:prstGeom>
        </p:spPr>
      </p:pic>
    </p:spTree>
    <p:extLst>
      <p:ext uri="{BB962C8B-B14F-4D97-AF65-F5344CB8AC3E}">
        <p14:creationId xmlns:p14="http://schemas.microsoft.com/office/powerpoint/2010/main" val="306666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 staande foto_zonder banner ">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1" y="360000"/>
            <a:ext cx="5872482"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1" y="1260000"/>
            <a:ext cx="5872482"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tx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7764087" y="0"/>
            <a:ext cx="4427913" cy="6389900"/>
          </a:xfrm>
          <a:prstGeom prst="rect">
            <a:avLst/>
          </a:prstGeom>
        </p:spPr>
        <p:txBody>
          <a:bodyPr/>
          <a:lstStyle>
            <a:lvl1pPr>
              <a:defRPr/>
            </a:lvl1pPr>
          </a:lstStyle>
          <a:p>
            <a:r>
              <a:rPr lang="nl-NL" dirty="0"/>
              <a:t>klik op pictogram om afbeelding toe te voegen</a:t>
            </a:r>
            <a:endParaRPr lang="nl-BE" dirty="0"/>
          </a:p>
        </p:txBody>
      </p:sp>
    </p:spTree>
    <p:extLst>
      <p:ext uri="{BB962C8B-B14F-4D97-AF65-F5344CB8AC3E}">
        <p14:creationId xmlns:p14="http://schemas.microsoft.com/office/powerpoint/2010/main" val="402470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ra link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61FD6694-BBAC-4991-8C23-ED3AC2D50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715" r="4581" b="36211"/>
          <a:stretch/>
        </p:blipFill>
        <p:spPr>
          <a:xfrm>
            <a:off x="1387620" y="5488015"/>
            <a:ext cx="10804379" cy="1369985"/>
          </a:xfrm>
          <a:prstGeom prst="rect">
            <a:avLst/>
          </a:prstGeom>
        </p:spPr>
      </p:pic>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396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396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3" name="Afbeelding 2">
            <a:extLst>
              <a:ext uri="{FF2B5EF4-FFF2-40B4-BE49-F238E27FC236}">
                <a16:creationId xmlns:a16="http://schemas.microsoft.com/office/drawing/2014/main" id="{4087F9B2-A64F-4D3C-9970-7418FDD27B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9197">
            <a:off x="818433" y="270587"/>
            <a:ext cx="2264685" cy="5318448"/>
          </a:xfrm>
          <a:prstGeom prst="rect">
            <a:avLst/>
          </a:prstGeom>
        </p:spPr>
      </p:pic>
    </p:spTree>
    <p:extLst>
      <p:ext uri="{BB962C8B-B14F-4D97-AF65-F5344CB8AC3E}">
        <p14:creationId xmlns:p14="http://schemas.microsoft.com/office/powerpoint/2010/main" val="89496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ara recht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EA5B5DA-D4C5-4852-8155-047E71B504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715" r="4581" b="36211"/>
          <a:stretch/>
        </p:blipFill>
        <p:spPr>
          <a:xfrm>
            <a:off x="1387620" y="5488015"/>
            <a:ext cx="10804379" cy="1369985"/>
          </a:xfrm>
          <a:prstGeom prst="rect">
            <a:avLst/>
          </a:prstGeom>
        </p:spPr>
      </p:pic>
      <p:sp>
        <p:nvSpPr>
          <p:cNvPr id="7" name="Title Placeholder 1">
            <a:extLst>
              <a:ext uri="{FF2B5EF4-FFF2-40B4-BE49-F238E27FC236}">
                <a16:creationId xmlns:a16="http://schemas.microsoft.com/office/drawing/2014/main" id="{24684815-424D-42EE-8587-40336E8947AA}"/>
              </a:ext>
            </a:extLst>
          </p:cNvPr>
          <p:cNvSpPr>
            <a:spLocks noGrp="1"/>
          </p:cNvSpPr>
          <p:nvPr>
            <p:ph type="title" hasCustomPrompt="1"/>
          </p:nvPr>
        </p:nvSpPr>
        <p:spPr>
          <a:xfrm>
            <a:off x="1620000" y="360000"/>
            <a:ext cx="7413567" cy="590931"/>
          </a:xfrm>
          <a:prstGeom prst="rect">
            <a:avLst/>
          </a:prstGeom>
        </p:spPr>
        <p:txBody>
          <a:bodyPr vert="horz" wrap="square" lIns="91440" tIns="45720" rIns="91440" bIns="45720" rtlCol="0" anchor="t" anchorCtr="0">
            <a:spAutoFit/>
          </a:bodyPr>
          <a:lstStyle>
            <a:lvl1pPr>
              <a:defRPr/>
            </a:lvl1pPr>
          </a:lstStyle>
          <a:p>
            <a:r>
              <a:rPr lang="nl-NL" dirty="0"/>
              <a:t>titel</a:t>
            </a:r>
            <a:endParaRPr lang="en-US" dirty="0"/>
          </a:p>
        </p:txBody>
      </p:sp>
      <p:sp>
        <p:nvSpPr>
          <p:cNvPr id="8" name="Text Placeholder 2">
            <a:extLst>
              <a:ext uri="{FF2B5EF4-FFF2-40B4-BE49-F238E27FC236}">
                <a16:creationId xmlns:a16="http://schemas.microsoft.com/office/drawing/2014/main" id="{D6687238-5E79-40EC-94E2-C4345CE69A2B}"/>
              </a:ext>
            </a:extLst>
          </p:cNvPr>
          <p:cNvSpPr>
            <a:spLocks noGrp="1"/>
          </p:cNvSpPr>
          <p:nvPr>
            <p:ph idx="1" hasCustomPrompt="1"/>
          </p:nvPr>
        </p:nvSpPr>
        <p:spPr>
          <a:xfrm>
            <a:off x="1620000" y="1260000"/>
            <a:ext cx="7413567" cy="1273169"/>
          </a:xfrm>
          <a:prstGeom prst="rect">
            <a:avLst/>
          </a:prstGeom>
        </p:spPr>
        <p:txBody>
          <a:bodyPr vert="horz" wrap="square" lIns="91440" tIns="45720" rIns="91440" bIns="45720" rtlCol="0">
            <a:spAutoFit/>
          </a:bodyPr>
          <a:lstStyle>
            <a:lvl1pPr marL="457200" indent="-457200">
              <a:buClr>
                <a:srgbClr val="FF0000"/>
              </a:buClr>
              <a:buFont typeface="Arial" panose="020B0604020202020204" pitchFamily="34" charset="0"/>
              <a:buChar char="•"/>
              <a:defRPr sz="2800" b="1">
                <a:latin typeface="Arial" panose="020B0604020202020204" pitchFamily="34" charset="0"/>
                <a:cs typeface="Arial" panose="020B0604020202020204" pitchFamily="34" charset="0"/>
              </a:defRPr>
            </a:lvl1pPr>
            <a:lvl2pPr marL="800100" indent="-342900">
              <a:buClr>
                <a:schemeClr val="bg1">
                  <a:lumMod val="65000"/>
                </a:schemeClr>
              </a:buClr>
              <a:buFont typeface="Arial" panose="020B0604020202020204" pitchFamily="34" charset="0"/>
              <a:buChar char="•"/>
              <a:defRPr sz="2400">
                <a:latin typeface="Arial" panose="020B0604020202020204" pitchFamily="34" charset="0"/>
                <a:cs typeface="Arial" panose="020B0604020202020204" pitchFamily="34" charset="0"/>
              </a:defRPr>
            </a:lvl2pPr>
            <a:lvl3pPr marL="1200150" indent="-285750">
              <a:buClr>
                <a:schemeClr val="bg1">
                  <a:lumMod val="85000"/>
                </a:schemeClr>
              </a:buClr>
              <a:buFont typeface="Arial" panose="020B0604020202020204" pitchFamily="34" charset="0"/>
              <a:buChar char="•"/>
              <a:defRPr sz="2400">
                <a:latin typeface="Arial" panose="020B0604020202020204" pitchFamily="34" charset="0"/>
                <a:cs typeface="Arial" panose="020B0604020202020204" pitchFamily="34" charset="0"/>
              </a:defRPr>
            </a:lvl3pPr>
          </a:lstStyle>
          <a:p>
            <a:pPr lvl="0"/>
            <a:r>
              <a:rPr lang="nl-NL" dirty="0"/>
              <a:t>eerste niveau</a:t>
            </a:r>
          </a:p>
          <a:p>
            <a:pPr lvl="1"/>
            <a:r>
              <a:rPr lang="nl-NL" dirty="0"/>
              <a:t>tweede niveau</a:t>
            </a:r>
          </a:p>
          <a:p>
            <a:pPr lvl="2"/>
            <a:r>
              <a:rPr lang="nl-NL" dirty="0"/>
              <a:t>derde niveau</a:t>
            </a:r>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bg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4" name="Afbeelding 3">
            <a:extLst>
              <a:ext uri="{FF2B5EF4-FFF2-40B4-BE49-F238E27FC236}">
                <a16:creationId xmlns:a16="http://schemas.microsoft.com/office/drawing/2014/main" id="{3DD6884F-1F1C-4E0C-B1FE-142959298B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70767">
            <a:off x="9524769" y="285352"/>
            <a:ext cx="2248793" cy="5281127"/>
          </a:xfrm>
          <a:prstGeom prst="rect">
            <a:avLst/>
          </a:prstGeom>
        </p:spPr>
      </p:pic>
    </p:spTree>
    <p:extLst>
      <p:ext uri="{BB962C8B-B14F-4D97-AF65-F5344CB8AC3E}">
        <p14:creationId xmlns:p14="http://schemas.microsoft.com/office/powerpoint/2010/main" val="293732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full page ">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4F13FAD-C838-4FE6-82EB-B71D771A7D99}"/>
              </a:ext>
            </a:extLst>
          </p:cNvPr>
          <p:cNvSpPr>
            <a:spLocks noGrp="1"/>
          </p:cNvSpPr>
          <p:nvPr>
            <p:ph type="pic" sz="quarter" idx="13" hasCustomPrompt="1"/>
          </p:nvPr>
        </p:nvSpPr>
        <p:spPr>
          <a:xfrm>
            <a:off x="1" y="0"/>
            <a:ext cx="12192000" cy="6858000"/>
          </a:xfrm>
          <a:prstGeom prst="rect">
            <a:avLst/>
          </a:prstGeom>
        </p:spPr>
        <p:txBody>
          <a:bodyPr/>
          <a:lstStyle>
            <a:lvl1pPr>
              <a:defRPr/>
            </a:lvl1pPr>
          </a:lstStyle>
          <a:p>
            <a:r>
              <a:rPr lang="nl-NL" dirty="0"/>
              <a:t>klik op pictogram om afbeelding toe te voegen</a:t>
            </a:r>
            <a:endParaRPr lang="nl-BE" dirty="0"/>
          </a:p>
        </p:txBody>
      </p:sp>
      <p:sp>
        <p:nvSpPr>
          <p:cNvPr id="6" name="Slide Number Placeholder 5"/>
          <p:cNvSpPr>
            <a:spLocks noGrp="1"/>
          </p:cNvSpPr>
          <p:nvPr>
            <p:ph type="sldNum" sz="quarter" idx="12"/>
          </p:nvPr>
        </p:nvSpPr>
        <p:spPr>
          <a:xfrm>
            <a:off x="10297252" y="6507058"/>
            <a:ext cx="1894747" cy="296609"/>
          </a:xfrm>
          <a:prstGeom prst="rect">
            <a:avLst/>
          </a:prstGeom>
        </p:spPr>
        <p:txBody>
          <a:bodyPr/>
          <a:lstStyle>
            <a:lvl1pPr algn="r">
              <a:defRPr>
                <a:solidFill>
                  <a:schemeClr val="tx1"/>
                </a:solidFill>
                <a:latin typeface="Arial" panose="020B0604020202020204" pitchFamily="34" charset="0"/>
                <a:cs typeface="Arial" panose="020B0604020202020204" pitchFamily="34" charset="0"/>
              </a:defRPr>
            </a:lvl1pPr>
          </a:lstStyle>
          <a:p>
            <a:fld id="{547039D0-2073-432C-954D-DE80AC7EA0BD}" type="slidenum">
              <a:rPr lang="nl-BE" smtClean="0"/>
              <a:pPr/>
              <a:t>‹nr.›</a:t>
            </a:fld>
            <a:endParaRPr lang="nl-BE" dirty="0"/>
          </a:p>
        </p:txBody>
      </p:sp>
      <p:pic>
        <p:nvPicPr>
          <p:cNvPr id="3" name="Afbeelding 2">
            <a:extLst>
              <a:ext uri="{FF2B5EF4-FFF2-40B4-BE49-F238E27FC236}">
                <a16:creationId xmlns:a16="http://schemas.microsoft.com/office/drawing/2014/main" id="{F5C18A13-BCA8-469A-953F-32A21F615E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391"/>
            <a:ext cx="1380931" cy="1380931"/>
          </a:xfrm>
          <a:prstGeom prst="rect">
            <a:avLst/>
          </a:prstGeom>
        </p:spPr>
      </p:pic>
    </p:spTree>
    <p:extLst>
      <p:ext uri="{BB962C8B-B14F-4D97-AF65-F5344CB8AC3E}">
        <p14:creationId xmlns:p14="http://schemas.microsoft.com/office/powerpoint/2010/main" val="991096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3FE170E-F0DD-487B-B462-61E4B7DECF91}"/>
              </a:ext>
            </a:extLst>
          </p:cNvPr>
          <p:cNvSpPr>
            <a:spLocks noGrp="1"/>
          </p:cNvSpPr>
          <p:nvPr>
            <p:ph type="title" hasCustomPrompt="1"/>
          </p:nvPr>
        </p:nvSpPr>
        <p:spPr>
          <a:xfrm>
            <a:off x="0" y="2022901"/>
            <a:ext cx="12192000" cy="1774658"/>
          </a:xfrm>
          <a:prstGeom prst="rect">
            <a:avLst/>
          </a:prstGeom>
        </p:spPr>
        <p:txBody>
          <a:bodyPr vert="horz" lIns="91440" tIns="45720" rIns="91440" bIns="45720" rtlCol="0" anchor="ctr">
            <a:normAutofit/>
          </a:bodyPr>
          <a:lstStyle>
            <a:lvl1pPr algn="ctr">
              <a:defRPr sz="6000" b="1">
                <a:solidFill>
                  <a:srgbClr val="FF0000"/>
                </a:solidFill>
                <a:latin typeface="Arial" panose="020B0604020202020204" pitchFamily="34" charset="0"/>
                <a:cs typeface="Arial" panose="020B0604020202020204" pitchFamily="34" charset="0"/>
              </a:defRPr>
            </a:lvl1pPr>
          </a:lstStyle>
          <a:p>
            <a:r>
              <a:rPr lang="nl-NL" dirty="0"/>
              <a:t>titel presentatie</a:t>
            </a:r>
            <a:endParaRPr lang="en-US" dirty="0"/>
          </a:p>
        </p:txBody>
      </p:sp>
      <p:sp>
        <p:nvSpPr>
          <p:cNvPr id="8" name="Tijdelijke aanduiding voor tekst 2">
            <a:extLst>
              <a:ext uri="{FF2B5EF4-FFF2-40B4-BE49-F238E27FC236}">
                <a16:creationId xmlns:a16="http://schemas.microsoft.com/office/drawing/2014/main" id="{BC17E041-50F1-45F2-AF37-E77E35DAD430}"/>
              </a:ext>
            </a:extLst>
          </p:cNvPr>
          <p:cNvSpPr>
            <a:spLocks noGrp="1"/>
          </p:cNvSpPr>
          <p:nvPr>
            <p:ph type="body" sz="quarter" idx="10" hasCustomPrompt="1"/>
          </p:nvPr>
        </p:nvSpPr>
        <p:spPr>
          <a:xfrm>
            <a:off x="0" y="4089400"/>
            <a:ext cx="12192000" cy="523875"/>
          </a:xfrm>
          <a:prstGeom prst="rect">
            <a:avLst/>
          </a:prstGeom>
        </p:spPr>
        <p:txBody>
          <a:bodyPr/>
          <a:lstStyle>
            <a:lvl1pPr marL="0" indent="0" algn="ctr">
              <a:buFontTx/>
              <a:buNone/>
              <a:defRPr sz="1800">
                <a:solidFill>
                  <a:schemeClr val="bg1">
                    <a:lumMod val="50000"/>
                  </a:schemeClr>
                </a:solidFill>
                <a:latin typeface="Arial" panose="020B0604020202020204" pitchFamily="34" charset="0"/>
                <a:cs typeface="Arial" panose="020B0604020202020204" pitchFamily="34" charset="0"/>
              </a:defRPr>
            </a:lvl1pPr>
          </a:lstStyle>
          <a:p>
            <a:pPr lvl="0"/>
            <a:r>
              <a:rPr lang="nl-NL" dirty="0"/>
              <a:t>dag maand jaar</a:t>
            </a:r>
          </a:p>
        </p:txBody>
      </p:sp>
    </p:spTree>
    <p:extLst>
      <p:ext uri="{BB962C8B-B14F-4D97-AF65-F5344CB8AC3E}">
        <p14:creationId xmlns:p14="http://schemas.microsoft.com/office/powerpoint/2010/main" val="2637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091AB69-365D-49B9-9D4F-DEB50C60CAD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5491442"/>
            <a:ext cx="1366557" cy="1366557"/>
          </a:xfrm>
          <a:prstGeom prst="rect">
            <a:avLst/>
          </a:prstGeom>
        </p:spPr>
      </p:pic>
    </p:spTree>
    <p:extLst>
      <p:ext uri="{BB962C8B-B14F-4D97-AF65-F5344CB8AC3E}">
        <p14:creationId xmlns:p14="http://schemas.microsoft.com/office/powerpoint/2010/main" val="5703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1" r:id="rId3"/>
    <p:sldLayoutId id="2147483682" r:id="rId4"/>
    <p:sldLayoutId id="2147483683" r:id="rId5"/>
    <p:sldLayoutId id="2147483685" r:id="rId6"/>
    <p:sldLayoutId id="2147483686" r:id="rId7"/>
    <p:sldLayoutId id="2147483684" r:id="rId8"/>
  </p:sldLayoutIdLst>
  <p:hf hdr="0" ftr="0" dt="0"/>
  <p:txStyles>
    <p:title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EE91B6C4-4CD3-4E44-9E39-0FC8463A2730}"/>
              </a:ext>
            </a:extLst>
          </p:cNvPr>
          <p:cNvSpPr/>
          <p:nvPr userDrawn="1"/>
        </p:nvSpPr>
        <p:spPr>
          <a:xfrm>
            <a:off x="0" y="6195526"/>
            <a:ext cx="12192000" cy="6624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06AC40BE-7954-4E6E-902D-FB88059C1D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28613" y="6328641"/>
            <a:ext cx="2334773" cy="396241"/>
          </a:xfrm>
          <a:prstGeom prst="rect">
            <a:avLst/>
          </a:prstGeom>
        </p:spPr>
      </p:pic>
    </p:spTree>
    <p:extLst>
      <p:ext uri="{BB962C8B-B14F-4D97-AF65-F5344CB8AC3E}">
        <p14:creationId xmlns:p14="http://schemas.microsoft.com/office/powerpoint/2010/main" val="41488634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091AB69-365D-49B9-9D4F-DEB50C60CAD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 y="5491442"/>
            <a:ext cx="1366557" cy="1366557"/>
          </a:xfrm>
          <a:prstGeom prst="rect">
            <a:avLst/>
          </a:prstGeom>
        </p:spPr>
      </p:pic>
    </p:spTree>
    <p:extLst>
      <p:ext uri="{BB962C8B-B14F-4D97-AF65-F5344CB8AC3E}">
        <p14:creationId xmlns:p14="http://schemas.microsoft.com/office/powerpoint/2010/main" val="5243912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0000"/>
        </a:buClr>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1">
            <a:lumMod val="75000"/>
          </a:schemeClr>
        </a:buClr>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brasschaat.be/masterplanpar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08732-B5CF-446B-9874-3601F89BA7EC}"/>
              </a:ext>
            </a:extLst>
          </p:cNvPr>
          <p:cNvSpPr>
            <a:spLocks noGrp="1"/>
          </p:cNvSpPr>
          <p:nvPr>
            <p:ph type="title"/>
          </p:nvPr>
        </p:nvSpPr>
        <p:spPr/>
        <p:txBody>
          <a:bodyPr/>
          <a:lstStyle/>
          <a:p>
            <a:r>
              <a:rPr lang="nl-NL" dirty="0"/>
              <a:t>masterplan park</a:t>
            </a:r>
            <a:br>
              <a:rPr lang="nl-NL" dirty="0"/>
            </a:br>
            <a:r>
              <a:rPr lang="nl-NL" sz="4000" b="0" dirty="0"/>
              <a:t>Ruiterhal en Stadion</a:t>
            </a:r>
            <a:endParaRPr lang="nl-BE" sz="4000" b="0" dirty="0"/>
          </a:p>
        </p:txBody>
      </p:sp>
      <p:sp>
        <p:nvSpPr>
          <p:cNvPr id="4" name="Tekstvak 3">
            <a:extLst>
              <a:ext uri="{FF2B5EF4-FFF2-40B4-BE49-F238E27FC236}">
                <a16:creationId xmlns:a16="http://schemas.microsoft.com/office/drawing/2014/main" id="{F7AE73FF-2AEF-4815-8407-957EE558A360}"/>
              </a:ext>
            </a:extLst>
          </p:cNvPr>
          <p:cNvSpPr txBox="1"/>
          <p:nvPr/>
        </p:nvSpPr>
        <p:spPr>
          <a:xfrm>
            <a:off x="2112887" y="3939602"/>
            <a:ext cx="8299131" cy="1477328"/>
          </a:xfrm>
          <a:prstGeom prst="rect">
            <a:avLst/>
          </a:prstGeom>
          <a:noFill/>
        </p:spPr>
        <p:txBody>
          <a:bodyPr wrap="none" rtlCol="0">
            <a:spAutoFit/>
          </a:bodyPr>
          <a:lstStyle/>
          <a:p>
            <a:r>
              <a:rPr lang="nl-NL" b="1" dirty="0">
                <a:solidFill>
                  <a:schemeClr val="tx1">
                    <a:lumMod val="50000"/>
                    <a:lumOff val="50000"/>
                  </a:schemeClr>
                </a:solidFill>
              </a:rPr>
              <a:t>Praktische informatie:</a:t>
            </a:r>
          </a:p>
          <a:p>
            <a:pPr marL="285750" indent="-285750">
              <a:buFont typeface="Arial" panose="020B0604020202020204" pitchFamily="34" charset="0"/>
              <a:buChar char="•"/>
            </a:pPr>
            <a:r>
              <a:rPr lang="nl-NL" dirty="0">
                <a:solidFill>
                  <a:schemeClr val="tx1">
                    <a:lumMod val="50000"/>
                    <a:lumOff val="50000"/>
                  </a:schemeClr>
                </a:solidFill>
              </a:rPr>
              <a:t>Heb je vragen? Stuur ze in de chat van deze presentatie.</a:t>
            </a:r>
          </a:p>
          <a:p>
            <a:pPr marL="285750" indent="-285750">
              <a:buFont typeface="Arial" panose="020B0604020202020204" pitchFamily="34" charset="0"/>
              <a:buChar char="•"/>
            </a:pPr>
            <a:r>
              <a:rPr lang="nl-NL" dirty="0">
                <a:solidFill>
                  <a:schemeClr val="tx1">
                    <a:lumMod val="50000"/>
                    <a:lumOff val="50000"/>
                  </a:schemeClr>
                </a:solidFill>
              </a:rPr>
              <a:t>Wij lijsten alle vragen op, beantwoorden ze in een FAQ en bezorgen je deze digitaal.</a:t>
            </a:r>
          </a:p>
          <a:p>
            <a:pPr marL="285750" indent="-285750">
              <a:buFont typeface="Arial" panose="020B0604020202020204" pitchFamily="34" charset="0"/>
              <a:buChar char="•"/>
            </a:pPr>
            <a:r>
              <a:rPr lang="nl-NL" dirty="0">
                <a:solidFill>
                  <a:schemeClr val="tx1">
                    <a:lumMod val="50000"/>
                    <a:lumOff val="50000"/>
                  </a:schemeClr>
                </a:solidFill>
              </a:rPr>
              <a:t>De presentatie wordt opgenomen.</a:t>
            </a:r>
            <a:endParaRPr lang="nl-BE" dirty="0">
              <a:solidFill>
                <a:schemeClr val="tx1">
                  <a:lumMod val="50000"/>
                  <a:lumOff val="50000"/>
                </a:schemeClr>
              </a:solidFill>
            </a:endParaRPr>
          </a:p>
          <a:p>
            <a:endParaRPr lang="nl-BE" dirty="0"/>
          </a:p>
        </p:txBody>
      </p:sp>
    </p:spTree>
    <p:extLst>
      <p:ext uri="{BB962C8B-B14F-4D97-AF65-F5344CB8AC3E}">
        <p14:creationId xmlns:p14="http://schemas.microsoft.com/office/powerpoint/2010/main" val="220390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Tijdelijke aanduiding voor inhoud 5" descr="Afbeelding met gras, buiten, boom, gebouw&#10;&#10;Automatisch gegenereerde beschrijving">
            <a:extLst>
              <a:ext uri="{FF2B5EF4-FFF2-40B4-BE49-F238E27FC236}">
                <a16:creationId xmlns:a16="http://schemas.microsoft.com/office/drawing/2014/main" id="{58F575A7-7972-4442-99C5-7039E19792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688" y="1028474"/>
            <a:ext cx="6407306" cy="4801051"/>
          </a:xfrm>
        </p:spPr>
      </p:pic>
      <p:sp>
        <p:nvSpPr>
          <p:cNvPr id="4" name="Tijdelijke aanduiding voor dianummer 3">
            <a:extLst>
              <a:ext uri="{FF2B5EF4-FFF2-40B4-BE49-F238E27FC236}">
                <a16:creationId xmlns:a16="http://schemas.microsoft.com/office/drawing/2014/main" id="{D5DB19E2-1103-4B5E-A26B-B98C28CC790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Afbeelding 2">
            <a:extLst>
              <a:ext uri="{FF2B5EF4-FFF2-40B4-BE49-F238E27FC236}">
                <a16:creationId xmlns:a16="http://schemas.microsoft.com/office/drawing/2014/main" id="{A5616C79-91E1-4614-9C06-69D5E98ABCC7}"/>
              </a:ext>
            </a:extLst>
          </p:cNvPr>
          <p:cNvPicPr>
            <a:picLocks noChangeAspect="1"/>
          </p:cNvPicPr>
          <p:nvPr/>
        </p:nvPicPr>
        <p:blipFill>
          <a:blip r:embed="rId3"/>
          <a:stretch>
            <a:fillRect/>
          </a:stretch>
        </p:blipFill>
        <p:spPr>
          <a:xfrm>
            <a:off x="7402285" y="1685555"/>
            <a:ext cx="4704831" cy="2965269"/>
          </a:xfrm>
          <a:prstGeom prst="rect">
            <a:avLst/>
          </a:prstGeom>
        </p:spPr>
      </p:pic>
      <p:sp>
        <p:nvSpPr>
          <p:cNvPr id="5" name="Tekstvak 4">
            <a:extLst>
              <a:ext uri="{FF2B5EF4-FFF2-40B4-BE49-F238E27FC236}">
                <a16:creationId xmlns:a16="http://schemas.microsoft.com/office/drawing/2014/main" id="{D9F7D610-0933-4A74-BA1B-3E40969B66DE}"/>
              </a:ext>
            </a:extLst>
          </p:cNvPr>
          <p:cNvSpPr txBox="1"/>
          <p:nvPr/>
        </p:nvSpPr>
        <p:spPr>
          <a:xfrm>
            <a:off x="696688" y="411240"/>
            <a:ext cx="1171823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voorstel voor herindeling</a:t>
            </a:r>
            <a:endPar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hthoek 6">
            <a:extLst>
              <a:ext uri="{FF2B5EF4-FFF2-40B4-BE49-F238E27FC236}">
                <a16:creationId xmlns:a16="http://schemas.microsoft.com/office/drawing/2014/main" id="{B907C77D-5023-41C9-8412-CC821D4B9081}"/>
              </a:ext>
            </a:extLst>
          </p:cNvPr>
          <p:cNvSpPr/>
          <p:nvPr/>
        </p:nvSpPr>
        <p:spPr>
          <a:xfrm>
            <a:off x="696688" y="5861983"/>
            <a:ext cx="359585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Arial" panose="020B0604020202020204" pitchFamily="34" charset="0"/>
                <a:cs typeface="Arial" panose="020B0604020202020204" pitchFamily="34" charset="0"/>
              </a:rPr>
              <a:t>p</a:t>
            </a:r>
            <a:r>
              <a:rPr kumimoji="0" lang="nl-NL"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anoramische</a:t>
            </a: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cafetaria in tribune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lift i.f.v. toegankelijkheid</a:t>
            </a:r>
          </a:p>
        </p:txBody>
      </p:sp>
    </p:spTree>
    <p:extLst>
      <p:ext uri="{BB962C8B-B14F-4D97-AF65-F5344CB8AC3E}">
        <p14:creationId xmlns:p14="http://schemas.microsoft.com/office/powerpoint/2010/main" val="290449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326B023-8D2A-4939-B03B-F7DAD52FC898}"/>
              </a:ext>
            </a:extLst>
          </p:cNvPr>
          <p:cNvPicPr>
            <a:picLocks noChangeAspect="1"/>
          </p:cNvPicPr>
          <p:nvPr/>
        </p:nvPicPr>
        <p:blipFill rotWithShape="1">
          <a:blip r:embed="rId2"/>
          <a:srcRect r="31651"/>
          <a:stretch/>
        </p:blipFill>
        <p:spPr>
          <a:xfrm>
            <a:off x="0" y="0"/>
            <a:ext cx="6679096" cy="6858000"/>
          </a:xfrm>
          <a:prstGeom prst="rect">
            <a:avLst/>
          </a:prstGeom>
        </p:spPr>
      </p:pic>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itel 1">
            <a:extLst>
              <a:ext uri="{FF2B5EF4-FFF2-40B4-BE49-F238E27FC236}">
                <a16:creationId xmlns:a16="http://schemas.microsoft.com/office/drawing/2014/main" id="{BDAF8E65-4EE9-414D-9C52-02008D5067B5}"/>
              </a:ext>
            </a:extLst>
          </p:cNvPr>
          <p:cNvSpPr txBox="1">
            <a:spLocks/>
          </p:cNvSpPr>
          <p:nvPr/>
        </p:nvSpPr>
        <p:spPr>
          <a:xfrm>
            <a:off x="6669157" y="452829"/>
            <a:ext cx="5081856" cy="6186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bestaande indeling</a:t>
            </a:r>
          </a:p>
          <a:p>
            <a:pPr marL="285750" marR="0" lvl="0" indent="-285750" algn="l" defTabSz="914400" rtl="0" eaLnBrk="1" fontAlgn="auto" latinLnBrk="0" hangingPunct="1">
              <a:lnSpc>
                <a:spcPct val="90000"/>
              </a:lnSpc>
              <a:spcBef>
                <a:spcPct val="0"/>
              </a:spcBef>
              <a:spcAft>
                <a:spcPts val="0"/>
              </a:spcAft>
              <a:buClrTx/>
              <a:buSzTx/>
              <a:buFont typeface="Wingdings" panose="05000000000000000000" pitchFamily="2" charset="2"/>
              <a:buChar char="à"/>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opportuniteiten bij hergebruik</a:t>
            </a:r>
            <a:endPar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12905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8555749-C56E-4FC3-9AD9-88B20D63DF7D}"/>
              </a:ext>
            </a:extLst>
          </p:cNvPr>
          <p:cNvPicPr>
            <a:picLocks noChangeAspect="1"/>
          </p:cNvPicPr>
          <p:nvPr/>
        </p:nvPicPr>
        <p:blipFill>
          <a:blip r:embed="rId2"/>
          <a:stretch>
            <a:fillRect/>
          </a:stretch>
        </p:blipFill>
        <p:spPr>
          <a:xfrm>
            <a:off x="0" y="0"/>
            <a:ext cx="9804797" cy="6858000"/>
          </a:xfrm>
          <a:prstGeom prst="rect">
            <a:avLst/>
          </a:prstGeom>
        </p:spPr>
      </p:pic>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kstvak 10">
            <a:extLst>
              <a:ext uri="{FF2B5EF4-FFF2-40B4-BE49-F238E27FC236}">
                <a16:creationId xmlns:a16="http://schemas.microsoft.com/office/drawing/2014/main" id="{9735B691-E398-40E2-8744-E000963ED729}"/>
              </a:ext>
            </a:extLst>
          </p:cNvPr>
          <p:cNvSpPr txBox="1"/>
          <p:nvPr/>
        </p:nvSpPr>
        <p:spPr>
          <a:xfrm>
            <a:off x="6669157" y="411240"/>
            <a:ext cx="5406886"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voorstel voor herindeling</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vlekkenplan:</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inpassing programma atletiek &amp; voetbal binnen bestaande structuur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van 2 naar 4 kleedkamers + scheidsrechter</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“spelerstunnel” als centrale circulatie</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lockers voor individuele sporters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centraal sanitair blok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behoud functie leraarslokaal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bergingen in tribune</a:t>
            </a:r>
          </a:p>
        </p:txBody>
      </p:sp>
    </p:spTree>
    <p:extLst>
      <p:ext uri="{BB962C8B-B14F-4D97-AF65-F5344CB8AC3E}">
        <p14:creationId xmlns:p14="http://schemas.microsoft.com/office/powerpoint/2010/main" val="428962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D29F3C-5E18-4235-B845-149709FCDE96}"/>
              </a:ext>
            </a:extLst>
          </p:cNvPr>
          <p:cNvPicPr>
            <a:picLocks noChangeAspect="1"/>
          </p:cNvPicPr>
          <p:nvPr/>
        </p:nvPicPr>
        <p:blipFill>
          <a:blip r:embed="rId2"/>
          <a:stretch>
            <a:fillRect/>
          </a:stretch>
        </p:blipFill>
        <p:spPr>
          <a:xfrm>
            <a:off x="0" y="1540420"/>
            <a:ext cx="12192000" cy="3777159"/>
          </a:xfrm>
          <a:prstGeom prst="rect">
            <a:avLst/>
          </a:prstGeom>
        </p:spPr>
      </p:pic>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uitbreiding GIB</a:t>
            </a:r>
            <a:endParaRPr lang="nl-BE" dirty="0"/>
          </a:p>
        </p:txBody>
      </p:sp>
      <p:sp>
        <p:nvSpPr>
          <p:cNvPr id="8" name="Tijdelijke aanduiding voor inhoud 2">
            <a:extLst>
              <a:ext uri="{FF2B5EF4-FFF2-40B4-BE49-F238E27FC236}">
                <a16:creationId xmlns:a16="http://schemas.microsoft.com/office/drawing/2014/main" id="{C4E59444-E1F9-4F38-8C80-E669B6F276A5}"/>
              </a:ext>
            </a:extLst>
          </p:cNvPr>
          <p:cNvSpPr txBox="1">
            <a:spLocks/>
          </p:cNvSpPr>
          <p:nvPr/>
        </p:nvSpPr>
        <p:spPr>
          <a:xfrm>
            <a:off x="4956183" y="5140158"/>
            <a:ext cx="7026812" cy="1124410"/>
          </a:xfrm>
          <a:prstGeom prst="rect">
            <a:avLst/>
          </a:prstGeom>
          <a:noFill/>
        </p:spPr>
        <p:txBody>
          <a:bodyPr vert="horz" wrap="square" lIns="91440" tIns="45720" rIns="91440" bIns="45720" rtlCol="0" anchor="t">
            <a:spAutoFit/>
          </a:bodyPr>
          <a:lstStyle>
            <a:lvl1pPr marL="457200" indent="-457200" algn="l" defTabSz="914400" rtl="0" eaLnBrk="1" latinLnBrk="0" hangingPunct="1">
              <a:lnSpc>
                <a:spcPct val="90000"/>
              </a:lnSpc>
              <a:spcBef>
                <a:spcPts val="1000"/>
              </a:spcBef>
              <a:buClr>
                <a:srgbClr val="FF0000"/>
              </a:buClr>
              <a:buFont typeface="Arial" panose="020B0604020202020204" pitchFamily="34" charset="0"/>
              <a:buChar char="•"/>
              <a:defRPr sz="28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bg1">
                  <a:lumMod val="65000"/>
                </a:schemeClr>
              </a:buClr>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chemeClr val="bg1">
                  <a:lumMod val="85000"/>
                </a:schemeClr>
              </a:buClr>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bestaande lokalen te behouden</a:t>
            </a:r>
          </a:p>
          <a:p>
            <a:pPr marL="457200" marR="0" lvl="0" indent="-4572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Herindeling gelijkvloers: 2 instructielokalen tussen klassen + opdeling in 2 klaslokalen</a:t>
            </a:r>
          </a:p>
          <a:p>
            <a:pPr marL="457200" marR="0" lvl="0" indent="-4572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Uitbreiding: 2 klaslokalen en sport/fitnesslokaal = expressielokaal</a:t>
            </a:r>
            <a:endParaRPr kumimoji="0" lang="nl-NL" sz="1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3145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inzetten op multifunctioneel gebruik</a:t>
            </a:r>
            <a:endParaRPr lang="nl-BE" sz="2800" b="0" dirty="0">
              <a:solidFill>
                <a:schemeClr val="tx1"/>
              </a:solidFill>
            </a:endParaRPr>
          </a:p>
        </p:txBody>
      </p:sp>
      <p:sp>
        <p:nvSpPr>
          <p:cNvPr id="8" name="Rechthoek 7">
            <a:extLst>
              <a:ext uri="{FF2B5EF4-FFF2-40B4-BE49-F238E27FC236}">
                <a16:creationId xmlns:a16="http://schemas.microsoft.com/office/drawing/2014/main" id="{AD27B8CB-E6CB-44A6-886C-791A8B76E10C}"/>
              </a:ext>
            </a:extLst>
          </p:cNvPr>
          <p:cNvSpPr/>
          <p:nvPr/>
        </p:nvSpPr>
        <p:spPr>
          <a:xfrm>
            <a:off x="1019908" y="1147177"/>
            <a:ext cx="11172091" cy="2677656"/>
          </a:xfrm>
          <a:prstGeom prst="rect">
            <a:avLst/>
          </a:prstGeom>
        </p:spPr>
        <p:txBody>
          <a:bodyPr wrap="square">
            <a:spAutoFit/>
          </a:bodyPr>
          <a:lstStyle/>
          <a:p>
            <a:pPr marL="457200" indent="-457200">
              <a:buFont typeface="Arial" panose="020B0604020202020204" pitchFamily="34" charset="0"/>
              <a:buChar char="•"/>
            </a:pPr>
            <a:endParaRPr lang="nl-NL" sz="2800" dirty="0">
              <a:latin typeface="Arial" panose="020B0604020202020204" pitchFamily="34" charset="0"/>
              <a:ea typeface="+mj-ea"/>
              <a:cs typeface="Arial" panose="020B0604020202020204" pitchFamily="34" charset="0"/>
            </a:endParaRP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integraal toegankelijk</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slimme toegangscontrole</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gedeelde functies, bv. sanitair, (poets)bergingen,…</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verschillende gebruikers: sportclubs, GIB, Academie voor Muziek en Woord, …</a:t>
            </a:r>
            <a:endParaRPr lang="nl-BE" sz="28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86792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246216" y="3105834"/>
            <a:ext cx="9699568" cy="646331"/>
          </a:xfrm>
        </p:spPr>
        <p:txBody>
          <a:bodyPr anchor="ctr"/>
          <a:lstStyle/>
          <a:p>
            <a:r>
              <a:rPr lang="nl-NL" sz="4000" dirty="0"/>
              <a:t>2. Ruiterhal</a:t>
            </a:r>
            <a:endParaRPr lang="nl-BE" sz="2000" b="0" dirty="0"/>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8011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4944104" y="360000"/>
            <a:ext cx="6432613" cy="590931"/>
          </a:xfrm>
        </p:spPr>
        <p:txBody>
          <a:bodyPr/>
          <a:lstStyle/>
          <a:p>
            <a:r>
              <a:rPr lang="nl-NL" dirty="0"/>
              <a:t>bestaande toestand</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4886955" y="1539500"/>
            <a:ext cx="7028820" cy="3801041"/>
          </a:xfrm>
        </p:spPr>
        <p:txBody>
          <a:bodyPr/>
          <a:lstStyle/>
          <a:p>
            <a:pPr lvl="0"/>
            <a:endParaRPr lang="nl-NL" sz="2000" b="0" dirty="0">
              <a:solidFill>
                <a:schemeClr val="tx1"/>
              </a:solidFill>
            </a:endParaRPr>
          </a:p>
          <a:p>
            <a:pPr lvl="0"/>
            <a:r>
              <a:rPr lang="nl-NL" sz="2000" dirty="0">
                <a:solidFill>
                  <a:schemeClr val="tx1"/>
                </a:solidFill>
              </a:rPr>
              <a:t>Opbouw = gelamelleerde houten spantenstructuur </a:t>
            </a:r>
            <a:r>
              <a:rPr lang="nl-NL" sz="2000" b="0" dirty="0">
                <a:solidFill>
                  <a:schemeClr val="tx1"/>
                </a:solidFill>
              </a:rPr>
              <a:t>die op verschillende plaatsen werd </a:t>
            </a:r>
            <a:r>
              <a:rPr lang="nl-NL" sz="2000" b="0" dirty="0" err="1">
                <a:solidFill>
                  <a:schemeClr val="tx1"/>
                </a:solidFill>
              </a:rPr>
              <a:t>omkast</a:t>
            </a:r>
            <a:r>
              <a:rPr lang="nl-NL" sz="2000" b="0" dirty="0">
                <a:solidFill>
                  <a:schemeClr val="tx1"/>
                </a:solidFill>
              </a:rPr>
              <a:t> of ingebouwd. </a:t>
            </a:r>
          </a:p>
          <a:p>
            <a:pPr lvl="0"/>
            <a:r>
              <a:rPr lang="nl-NL" sz="2000" dirty="0">
                <a:solidFill>
                  <a:schemeClr val="tx1"/>
                </a:solidFill>
              </a:rPr>
              <a:t>Stabiliteitsstudie </a:t>
            </a:r>
            <a:r>
              <a:rPr lang="nl-NL" sz="2000" b="0" dirty="0">
                <a:solidFill>
                  <a:schemeClr val="tx1"/>
                </a:solidFill>
              </a:rPr>
              <a:t>uitgevoerd. Spanten zijn aangetast door opstijgend vocht. </a:t>
            </a:r>
            <a:br>
              <a:rPr lang="nl-NL" sz="2000" b="0" dirty="0">
                <a:solidFill>
                  <a:schemeClr val="tx1"/>
                </a:solidFill>
              </a:rPr>
            </a:br>
            <a:br>
              <a:rPr lang="nl-NL" sz="2000" b="0" dirty="0">
                <a:solidFill>
                  <a:schemeClr val="tx1"/>
                </a:solidFill>
              </a:rPr>
            </a:br>
            <a:r>
              <a:rPr lang="nl-NL" sz="2000" b="0" dirty="0">
                <a:solidFill>
                  <a:schemeClr val="tx1"/>
                </a:solidFill>
                <a:sym typeface="Wingdings" panose="05000000000000000000" pitchFamily="2" charset="2"/>
              </a:rPr>
              <a:t> o</a:t>
            </a:r>
            <a:r>
              <a:rPr lang="nl-NL" sz="2000" b="0" dirty="0">
                <a:solidFill>
                  <a:schemeClr val="tx1"/>
                </a:solidFill>
              </a:rPr>
              <a:t>plossing: spanten aan de voet plaatselijk vrij maken, fundering verzwaren + spanten opnieuw verankeren met een secundaire staalstructuur</a:t>
            </a:r>
            <a:br>
              <a:rPr lang="nl-NL" sz="2000" b="0" dirty="0">
                <a:solidFill>
                  <a:schemeClr val="tx1"/>
                </a:solidFill>
              </a:rPr>
            </a:br>
            <a:endParaRPr lang="nl-NL" sz="2000" b="0" dirty="0">
              <a:solidFill>
                <a:schemeClr val="tx1"/>
              </a:solidFill>
            </a:endParaRPr>
          </a:p>
          <a:p>
            <a:pPr marL="0" indent="0">
              <a:buNone/>
            </a:pPr>
            <a:endParaRPr lang="nl-BE"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Afbeelding 5" descr="Afbeelding met boom, buiten, gebouw, gras&#10;&#10;Automatisch gegenereerde beschrijving">
            <a:extLst>
              <a:ext uri="{FF2B5EF4-FFF2-40B4-BE49-F238E27FC236}">
                <a16:creationId xmlns:a16="http://schemas.microsoft.com/office/drawing/2014/main" id="{CF1241F4-A83C-410B-97F5-B34155479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60000" cy="3645000"/>
          </a:xfrm>
          <a:prstGeom prst="rect">
            <a:avLst/>
          </a:prstGeom>
        </p:spPr>
      </p:pic>
      <p:pic>
        <p:nvPicPr>
          <p:cNvPr id="8" name="Afbeelding 7" descr="Afbeelding met binnen, vloer, plafond&#10;&#10;Automatisch gegenereerde beschrijving">
            <a:extLst>
              <a:ext uri="{FF2B5EF4-FFF2-40B4-BE49-F238E27FC236}">
                <a16:creationId xmlns:a16="http://schemas.microsoft.com/office/drawing/2014/main" id="{90F6EB3E-2791-40B5-A582-FF8E90572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1425"/>
            <a:ext cx="4860000" cy="3286575"/>
          </a:xfrm>
          <a:prstGeom prst="rect">
            <a:avLst/>
          </a:prstGeom>
        </p:spPr>
      </p:pic>
    </p:spTree>
    <p:extLst>
      <p:ext uri="{BB962C8B-B14F-4D97-AF65-F5344CB8AC3E}">
        <p14:creationId xmlns:p14="http://schemas.microsoft.com/office/powerpoint/2010/main" val="1548787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9" y="1870244"/>
            <a:ext cx="6822830" cy="1585049"/>
          </a:xfrm>
          <a:noFill/>
        </p:spPr>
        <p:txBody>
          <a:bodyPr vert="horz" wrap="square" lIns="91440" tIns="45720" rIns="91440" bIns="45720" rtlCol="0" anchor="t">
            <a:spAutoFit/>
          </a:bodyPr>
          <a:lstStyle/>
          <a:p>
            <a:pPr marL="0" lvl="0" indent="0">
              <a:buNone/>
            </a:pPr>
            <a:r>
              <a:rPr lang="nl-NL" sz="2000" b="0" dirty="0">
                <a:solidFill>
                  <a:schemeClr val="tx1"/>
                </a:solidFill>
                <a:sym typeface="Wingdings" panose="05000000000000000000" pitchFamily="2" charset="2"/>
              </a:rPr>
              <a:t> </a:t>
            </a:r>
            <a:r>
              <a:rPr lang="nl-NL" sz="2000" b="0" dirty="0">
                <a:solidFill>
                  <a:schemeClr val="tx1"/>
                </a:solidFill>
              </a:rPr>
              <a:t>uitbreiding aan Ruiterhal is toegestaan:</a:t>
            </a:r>
          </a:p>
          <a:p>
            <a:pPr marL="0" lvl="0" indent="0">
              <a:buNone/>
            </a:pPr>
            <a:endParaRPr lang="nl-NL" sz="2000" b="0" dirty="0">
              <a:solidFill>
                <a:schemeClr val="tx1"/>
              </a:solidFill>
            </a:endParaRPr>
          </a:p>
          <a:p>
            <a:pPr marL="0" lvl="0" indent="0">
              <a:buNone/>
            </a:pPr>
            <a:endParaRPr lang="nl-NL" sz="2000" b="0" dirty="0">
              <a:solidFill>
                <a:schemeClr val="tx1"/>
              </a:solidFill>
            </a:endParaRPr>
          </a:p>
          <a:p>
            <a:pPr marL="0" lvl="0" indent="0">
              <a:buNone/>
            </a:pPr>
            <a:endParaRPr lang="nl-NL"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randvoorwaarden RUP</a:t>
            </a:r>
            <a:endParaRPr lang="nl-BE" dirty="0"/>
          </a:p>
        </p:txBody>
      </p:sp>
      <p:graphicFrame>
        <p:nvGraphicFramePr>
          <p:cNvPr id="6" name="Tabel 7">
            <a:extLst>
              <a:ext uri="{FF2B5EF4-FFF2-40B4-BE49-F238E27FC236}">
                <a16:creationId xmlns:a16="http://schemas.microsoft.com/office/drawing/2014/main" id="{64C8B85D-7455-40A7-B504-EDE14936549C}"/>
              </a:ext>
            </a:extLst>
          </p:cNvPr>
          <p:cNvGraphicFramePr>
            <a:graphicFrameLocks noGrp="1"/>
          </p:cNvGraphicFramePr>
          <p:nvPr>
            <p:extLst>
              <p:ext uri="{D42A27DB-BD31-4B8C-83A1-F6EECF244321}">
                <p14:modId xmlns:p14="http://schemas.microsoft.com/office/powerpoint/2010/main" val="3903885464"/>
              </p:ext>
            </p:extLst>
          </p:nvPr>
        </p:nvGraphicFramePr>
        <p:xfrm>
          <a:off x="1107669" y="2365479"/>
          <a:ext cx="4174814" cy="792480"/>
        </p:xfrm>
        <a:graphic>
          <a:graphicData uri="http://schemas.openxmlformats.org/drawingml/2006/table">
            <a:tbl>
              <a:tblPr firstRow="1" bandRow="1">
                <a:tableStyleId>{5C22544A-7EE6-4342-B048-85BDC9FD1C3A}</a:tableStyleId>
              </a:tblPr>
              <a:tblGrid>
                <a:gridCol w="1367155">
                  <a:extLst>
                    <a:ext uri="{9D8B030D-6E8A-4147-A177-3AD203B41FA5}">
                      <a16:colId xmlns:a16="http://schemas.microsoft.com/office/drawing/2014/main" val="164116471"/>
                    </a:ext>
                  </a:extLst>
                </a:gridCol>
                <a:gridCol w="1170305">
                  <a:extLst>
                    <a:ext uri="{9D8B030D-6E8A-4147-A177-3AD203B41FA5}">
                      <a16:colId xmlns:a16="http://schemas.microsoft.com/office/drawing/2014/main" val="1784492340"/>
                    </a:ext>
                  </a:extLst>
                </a:gridCol>
                <a:gridCol w="1637354">
                  <a:extLst>
                    <a:ext uri="{9D8B030D-6E8A-4147-A177-3AD203B41FA5}">
                      <a16:colId xmlns:a16="http://schemas.microsoft.com/office/drawing/2014/main" val="2855596283"/>
                    </a:ext>
                  </a:extLst>
                </a:gridCol>
              </a:tblGrid>
              <a:tr h="386395">
                <a:tc>
                  <a:txBody>
                    <a:bodyPr/>
                    <a:lstStyle/>
                    <a:p>
                      <a:r>
                        <a:rPr lang="nl-NL" sz="2000" b="1" dirty="0">
                          <a:solidFill>
                            <a:schemeClr val="tx1"/>
                          </a:solidFill>
                          <a:latin typeface="Arial" panose="020B0604020202020204" pitchFamily="34" charset="0"/>
                          <a:cs typeface="Arial" panose="020B0604020202020204" pitchFamily="34" charset="0"/>
                        </a:rPr>
                        <a:t>bezetting</a:t>
                      </a:r>
                      <a:endParaRPr lang="nl-BE" sz="2000" b="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r"/>
                      <a:r>
                        <a:rPr lang="nl-NL" sz="2000" b="0" dirty="0">
                          <a:solidFill>
                            <a:schemeClr val="tx1"/>
                          </a:solidFill>
                          <a:latin typeface="Arial" panose="020B0604020202020204" pitchFamily="34" charset="0"/>
                          <a:cs typeface="Arial" panose="020B0604020202020204" pitchFamily="34" charset="0"/>
                        </a:rPr>
                        <a:t>2774,69</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nl-NL" sz="2000" b="0" dirty="0">
                          <a:solidFill>
                            <a:schemeClr val="tx1"/>
                          </a:solidFill>
                          <a:latin typeface="Arial" panose="020B0604020202020204" pitchFamily="34" charset="0"/>
                          <a:cs typeface="Arial" panose="020B0604020202020204" pitchFamily="34" charset="0"/>
                        </a:rPr>
                        <a:t>m²</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71773402"/>
                  </a:ext>
                </a:extLst>
              </a:tr>
              <a:tr h="370840">
                <a:tc>
                  <a:txBody>
                    <a:bodyPr/>
                    <a:lstStyle/>
                    <a:p>
                      <a:r>
                        <a:rPr lang="nl-NL" sz="2000" b="1" dirty="0">
                          <a:solidFill>
                            <a:schemeClr val="tx1"/>
                          </a:solidFill>
                          <a:latin typeface="Arial" panose="020B0604020202020204" pitchFamily="34" charset="0"/>
                          <a:cs typeface="Arial" panose="020B0604020202020204" pitchFamily="34" charset="0"/>
                        </a:rPr>
                        <a:t>V/T</a:t>
                      </a:r>
                      <a:endParaRPr lang="nl-BE" sz="2000" b="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r"/>
                      <a:r>
                        <a:rPr lang="nl-NL" sz="2000" b="0" dirty="0">
                          <a:solidFill>
                            <a:schemeClr val="tx1"/>
                          </a:solidFill>
                          <a:latin typeface="Arial" panose="020B0604020202020204" pitchFamily="34" charset="0"/>
                          <a:cs typeface="Arial" panose="020B0604020202020204" pitchFamily="34" charset="0"/>
                        </a:rPr>
                        <a:t>2667,56</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r>
                        <a:rPr lang="nl-NL" sz="2000" b="0" dirty="0">
                          <a:solidFill>
                            <a:schemeClr val="tx1"/>
                          </a:solidFill>
                          <a:latin typeface="Arial" panose="020B0604020202020204" pitchFamily="34" charset="0"/>
                          <a:cs typeface="Arial" panose="020B0604020202020204" pitchFamily="34" charset="0"/>
                        </a:rPr>
                        <a:t>m²</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60418100"/>
                  </a:ext>
                </a:extLst>
              </a:tr>
            </a:tbl>
          </a:graphicData>
        </a:graphic>
      </p:graphicFrame>
      <p:pic>
        <p:nvPicPr>
          <p:cNvPr id="11" name="Afbeelding 10">
            <a:extLst>
              <a:ext uri="{FF2B5EF4-FFF2-40B4-BE49-F238E27FC236}">
                <a16:creationId xmlns:a16="http://schemas.microsoft.com/office/drawing/2014/main" id="{8AD2D91C-C5D4-4DB3-9814-9B3BC243E53C}"/>
              </a:ext>
            </a:extLst>
          </p:cNvPr>
          <p:cNvPicPr/>
          <p:nvPr/>
        </p:nvPicPr>
        <p:blipFill rotWithShape="1">
          <a:blip r:embed="rId2" cstate="print">
            <a:extLst>
              <a:ext uri="{28A0092B-C50C-407E-A947-70E740481C1C}">
                <a14:useLocalDpi xmlns:a14="http://schemas.microsoft.com/office/drawing/2010/main" val="0"/>
              </a:ext>
            </a:extLst>
          </a:blip>
          <a:srcRect l="3146" t="4663" r="33278" b="4145"/>
          <a:stretch/>
        </p:blipFill>
        <p:spPr bwMode="auto">
          <a:xfrm>
            <a:off x="7555259" y="322119"/>
            <a:ext cx="4333875" cy="3972560"/>
          </a:xfrm>
          <a:prstGeom prst="rect">
            <a:avLst/>
          </a:prstGeom>
          <a:noFill/>
          <a:ln>
            <a:noFill/>
          </a:ln>
          <a:extLst>
            <a:ext uri="{53640926-AAD7-44D8-BBD7-CCE9431645EC}">
              <a14:shadowObscured xmlns:a14="http://schemas.microsoft.com/office/drawing/2010/main"/>
            </a:ext>
          </a:extLst>
        </p:spPr>
      </p:pic>
      <p:pic>
        <p:nvPicPr>
          <p:cNvPr id="12" name="Afbeelding 11">
            <a:extLst>
              <a:ext uri="{FF2B5EF4-FFF2-40B4-BE49-F238E27FC236}">
                <a16:creationId xmlns:a16="http://schemas.microsoft.com/office/drawing/2014/main" id="{AD36AAA0-8EC6-4A89-8FD2-B35BAC00FD4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628409" y="4277744"/>
            <a:ext cx="3260725" cy="1466850"/>
          </a:xfrm>
          <a:prstGeom prst="rect">
            <a:avLst/>
          </a:prstGeom>
        </p:spPr>
      </p:pic>
      <p:cxnSp>
        <p:nvCxnSpPr>
          <p:cNvPr id="13" name="Rechte verbindingslijn met pijl 12">
            <a:extLst>
              <a:ext uri="{FF2B5EF4-FFF2-40B4-BE49-F238E27FC236}">
                <a16:creationId xmlns:a16="http://schemas.microsoft.com/office/drawing/2014/main" id="{BFCDDDAE-6903-4CEF-A943-879B4996230B}"/>
              </a:ext>
            </a:extLst>
          </p:cNvPr>
          <p:cNvCxnSpPr>
            <a:cxnSpLocks/>
          </p:cNvCxnSpPr>
          <p:nvPr/>
        </p:nvCxnSpPr>
        <p:spPr>
          <a:xfrm flipH="1" flipV="1">
            <a:off x="9381506" y="2308399"/>
            <a:ext cx="336895" cy="1805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B7DB9932-B11C-4DC1-B291-8BD1D76DA429}"/>
              </a:ext>
            </a:extLst>
          </p:cNvPr>
          <p:cNvSpPr/>
          <p:nvPr/>
        </p:nvSpPr>
        <p:spPr>
          <a:xfrm>
            <a:off x="1019908" y="5142451"/>
            <a:ext cx="6328848" cy="125834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		</a:t>
            </a:r>
            <a:r>
              <a:rPr lang="nl-NL" b="1" dirty="0"/>
              <a:t>RUP</a:t>
            </a:r>
            <a:r>
              <a:rPr lang="nl-NL" dirty="0"/>
              <a:t> </a:t>
            </a:r>
            <a:r>
              <a:rPr lang="nl-NL" b="1" dirty="0"/>
              <a:t>of een ruimtelijk uitvoeringsplan</a:t>
            </a:r>
            <a:r>
              <a:rPr lang="nl-NL" dirty="0"/>
              <a:t>, </a:t>
            </a:r>
          </a:p>
          <a:p>
            <a:r>
              <a:rPr lang="nl-NL" dirty="0"/>
              <a:t>		is in Vlaanderen een plan waarmee de overheid in           </a:t>
            </a:r>
          </a:p>
          <a:p>
            <a:r>
              <a:rPr lang="nl-NL" dirty="0"/>
              <a:t> 		bepaald gebied de bodembestemming vastlegt.</a:t>
            </a:r>
            <a:endParaRPr lang="nl-BE" dirty="0">
              <a:solidFill>
                <a:schemeClr val="bg1"/>
              </a:solidFill>
            </a:endParaRPr>
          </a:p>
        </p:txBody>
      </p:sp>
      <p:pic>
        <p:nvPicPr>
          <p:cNvPr id="8" name="Graphic 7" descr="Informatie">
            <a:extLst>
              <a:ext uri="{FF2B5EF4-FFF2-40B4-BE49-F238E27FC236}">
                <a16:creationId xmlns:a16="http://schemas.microsoft.com/office/drawing/2014/main" id="{1C9E5A10-E411-4E26-93CF-527AE2C53C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69" y="5314586"/>
            <a:ext cx="914078" cy="914078"/>
          </a:xfrm>
          <a:prstGeom prst="rect">
            <a:avLst/>
          </a:prstGeom>
        </p:spPr>
      </p:pic>
    </p:spTree>
    <p:extLst>
      <p:ext uri="{BB962C8B-B14F-4D97-AF65-F5344CB8AC3E}">
        <p14:creationId xmlns:p14="http://schemas.microsoft.com/office/powerpoint/2010/main" val="380297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concept:</a:t>
            </a:r>
            <a:endParaRPr lang="nl-BE" sz="2800" b="0" dirty="0">
              <a:solidFill>
                <a:schemeClr val="tx1"/>
              </a:solidFill>
            </a:endParaRPr>
          </a:p>
        </p:txBody>
      </p:sp>
      <p:sp>
        <p:nvSpPr>
          <p:cNvPr id="8" name="Rechthoek 7">
            <a:extLst>
              <a:ext uri="{FF2B5EF4-FFF2-40B4-BE49-F238E27FC236}">
                <a16:creationId xmlns:a16="http://schemas.microsoft.com/office/drawing/2014/main" id="{AD27B8CB-E6CB-44A6-886C-791A8B76E10C}"/>
              </a:ext>
            </a:extLst>
          </p:cNvPr>
          <p:cNvSpPr/>
          <p:nvPr/>
        </p:nvSpPr>
        <p:spPr>
          <a:xfrm>
            <a:off x="1019908" y="1147178"/>
            <a:ext cx="9510937" cy="954107"/>
          </a:xfrm>
          <a:prstGeom prst="rect">
            <a:avLst/>
          </a:prstGeom>
        </p:spPr>
        <p:txBody>
          <a:bodyPr wrap="none">
            <a:spAutoFit/>
          </a:bodyPr>
          <a:lstStyle/>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herinrichting en renovatie bestaande Ruiterhal (circulair)</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beperkte uitbreiding aan zijde parking</a:t>
            </a:r>
            <a:endParaRPr lang="nl-BE" sz="28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08131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835C3BB-53C7-4752-A391-D5470E09A13D}"/>
              </a:ext>
            </a:extLst>
          </p:cNvPr>
          <p:cNvPicPr>
            <a:picLocks noChangeAspect="1"/>
          </p:cNvPicPr>
          <p:nvPr/>
        </p:nvPicPr>
        <p:blipFill>
          <a:blip r:embed="rId2"/>
          <a:stretch>
            <a:fillRect/>
          </a:stretch>
        </p:blipFill>
        <p:spPr>
          <a:xfrm>
            <a:off x="242887" y="604837"/>
            <a:ext cx="11706225" cy="5648325"/>
          </a:xfrm>
          <a:prstGeom prst="rect">
            <a:avLst/>
          </a:prstGeom>
        </p:spPr>
      </p:pic>
      <p:sp>
        <p:nvSpPr>
          <p:cNvPr id="4" name="Tijdelijke aanduiding voor dianummer 3">
            <a:extLst>
              <a:ext uri="{FF2B5EF4-FFF2-40B4-BE49-F238E27FC236}">
                <a16:creationId xmlns:a16="http://schemas.microsoft.com/office/drawing/2014/main" id="{6E9D4DE6-2862-4AD0-91C5-C2B3FF9874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AB089946-07FD-43C6-896E-9620560F70EC}"/>
              </a:ext>
            </a:extLst>
          </p:cNvPr>
          <p:cNvSpPr txBox="1">
            <a:spLocks/>
          </p:cNvSpPr>
          <p:nvPr/>
        </p:nvSpPr>
        <p:spPr>
          <a:xfrm>
            <a:off x="165596" y="372130"/>
            <a:ext cx="6152322"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bestaande indeling</a:t>
            </a:r>
            <a:endPar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11755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2" name="Afbeelding 21">
            <a:extLst>
              <a:ext uri="{FF2B5EF4-FFF2-40B4-BE49-F238E27FC236}">
                <a16:creationId xmlns:a16="http://schemas.microsoft.com/office/drawing/2014/main" id="{C68486EF-6A40-4111-AF8E-64CEA7D0C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844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DC5DBFC-5548-48A1-8E25-1C7FCF513923}"/>
              </a:ext>
            </a:extLst>
          </p:cNvPr>
          <p:cNvPicPr>
            <a:picLocks noChangeAspect="1"/>
          </p:cNvPicPr>
          <p:nvPr/>
        </p:nvPicPr>
        <p:blipFill>
          <a:blip r:embed="rId2"/>
          <a:stretch>
            <a:fillRect/>
          </a:stretch>
        </p:blipFill>
        <p:spPr>
          <a:xfrm>
            <a:off x="238125" y="614362"/>
            <a:ext cx="11715750" cy="5629275"/>
          </a:xfrm>
          <a:prstGeom prst="rect">
            <a:avLst/>
          </a:prstGeom>
        </p:spPr>
      </p:pic>
      <p:sp>
        <p:nvSpPr>
          <p:cNvPr id="4" name="Tijdelijke aanduiding voor dianummer 3">
            <a:extLst>
              <a:ext uri="{FF2B5EF4-FFF2-40B4-BE49-F238E27FC236}">
                <a16:creationId xmlns:a16="http://schemas.microsoft.com/office/drawing/2014/main" id="{5FE75D8F-5958-4AC1-879E-D8D560C836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21D7BBE7-5307-4983-AD07-5C2FB458E99E}"/>
              </a:ext>
            </a:extLst>
          </p:cNvPr>
          <p:cNvSpPr txBox="1">
            <a:spLocks/>
          </p:cNvSpPr>
          <p:nvPr/>
        </p:nvSpPr>
        <p:spPr>
          <a:xfrm>
            <a:off x="165595" y="372130"/>
            <a:ext cx="8900584" cy="1144929"/>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voorstel voor herindeling</a:t>
            </a:r>
            <a:b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b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sym typeface="Wingdings" panose="05000000000000000000" pitchFamily="2" charset="2"/>
              </a:rPr>
              <a:t> </a:t>
            </a:r>
            <a:r>
              <a:rPr kumimoji="0" lang="nl-NL" sz="1800" b="0" i="0" u="none" strike="noStrike" kern="1200" cap="none" spc="0" normalizeH="0" baseline="0" noProof="0" dirty="0">
                <a:ln>
                  <a:noFill/>
                </a:ln>
                <a:solidFill>
                  <a:prstClr val="black"/>
                </a:solidFill>
                <a:effectLst/>
                <a:uLnTx/>
                <a:uFillTx/>
                <a:latin typeface="Arial"/>
                <a:ea typeface="+mj-ea"/>
                <a:cs typeface="Arial"/>
              </a:rPr>
              <a:t>vlekkenplan:</a:t>
            </a:r>
            <a:br>
              <a:rPr kumimoji="0" lang="nl-NL" sz="1800" b="0" i="0" u="none" strike="noStrike" kern="1200" cap="none" spc="0" normalizeH="0" baseline="0" noProof="0" dirty="0">
                <a:ln>
                  <a:noFill/>
                </a:ln>
                <a:solidFill>
                  <a:prstClr val="black"/>
                </a:solidFill>
                <a:effectLst/>
                <a:uLnTx/>
                <a:uFillTx/>
                <a:latin typeface="Arial"/>
                <a:ea typeface="+mj-ea"/>
                <a:cs typeface="Arial"/>
              </a:rPr>
            </a:br>
            <a:r>
              <a:rPr kumimoji="0" lang="nl-NL" sz="1800" b="0" i="0" u="none" strike="noStrike" kern="1200" cap="none" spc="0" normalizeH="0" baseline="0" noProof="0" dirty="0">
                <a:ln>
                  <a:noFill/>
                </a:ln>
                <a:solidFill>
                  <a:prstClr val="black"/>
                </a:solidFill>
                <a:effectLst/>
                <a:uLnTx/>
                <a:uFillTx/>
                <a:latin typeface="Arial"/>
                <a:ea typeface="+mj-ea"/>
                <a:cs typeface="Arial"/>
              </a:rPr>
              <a:t>    inpassing programma binnen bestaande structuur met beperkte uitbreiding</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BE"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8" name="Rechthoek 7">
            <a:extLst>
              <a:ext uri="{FF2B5EF4-FFF2-40B4-BE49-F238E27FC236}">
                <a16:creationId xmlns:a16="http://schemas.microsoft.com/office/drawing/2014/main" id="{4A31C8ED-F888-499E-BD86-5ABB2497EFB3}"/>
              </a:ext>
            </a:extLst>
          </p:cNvPr>
          <p:cNvSpPr/>
          <p:nvPr/>
        </p:nvSpPr>
        <p:spPr>
          <a:xfrm>
            <a:off x="7789070" y="1703792"/>
            <a:ext cx="3455555"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a:ea typeface="+mn-ea"/>
                <a:cs typeface="Arial"/>
              </a:rPr>
              <a:t>uitbreiding beperkt tot ca 200 m²</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Arial"/>
                <a:ea typeface="+mn-ea"/>
                <a:cs typeface="Arial"/>
              </a:rPr>
              <a:t>voldoet aan randvoorwaarden RUP</a:t>
            </a:r>
          </a:p>
        </p:txBody>
      </p:sp>
      <p:cxnSp>
        <p:nvCxnSpPr>
          <p:cNvPr id="6" name="Verbindingslijn: gekromd 5">
            <a:extLst>
              <a:ext uri="{FF2B5EF4-FFF2-40B4-BE49-F238E27FC236}">
                <a16:creationId xmlns:a16="http://schemas.microsoft.com/office/drawing/2014/main" id="{D3FD57FD-1EB6-4622-B18C-F62E37419FBC}"/>
              </a:ext>
            </a:extLst>
          </p:cNvPr>
          <p:cNvCxnSpPr>
            <a:cxnSpLocks/>
          </p:cNvCxnSpPr>
          <p:nvPr/>
        </p:nvCxnSpPr>
        <p:spPr>
          <a:xfrm flipV="1">
            <a:off x="6751782" y="1987891"/>
            <a:ext cx="935583" cy="524400"/>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312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58E1775-BDEE-4199-BE71-A42439503C2F}"/>
              </a:ext>
            </a:extLst>
          </p:cNvPr>
          <p:cNvPicPr>
            <a:picLocks noChangeAspect="1"/>
          </p:cNvPicPr>
          <p:nvPr/>
        </p:nvPicPr>
        <p:blipFill>
          <a:blip r:embed="rId2"/>
          <a:stretch>
            <a:fillRect/>
          </a:stretch>
        </p:blipFill>
        <p:spPr>
          <a:xfrm>
            <a:off x="160832" y="0"/>
            <a:ext cx="11870336" cy="6858000"/>
          </a:xfrm>
          <a:prstGeom prst="rect">
            <a:avLst/>
          </a:prstGeom>
        </p:spPr>
      </p:pic>
      <p:sp>
        <p:nvSpPr>
          <p:cNvPr id="4" name="Tijdelijke aanduiding voor dianummer 3">
            <a:extLst>
              <a:ext uri="{FF2B5EF4-FFF2-40B4-BE49-F238E27FC236}">
                <a16:creationId xmlns:a16="http://schemas.microsoft.com/office/drawing/2014/main" id="{B0E62B1A-5D37-4BBF-81D8-F21215D98D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DC775018-6CF1-4D43-9094-C2CF54CA7680}"/>
              </a:ext>
            </a:extLst>
          </p:cNvPr>
          <p:cNvSpPr txBox="1">
            <a:spLocks/>
          </p:cNvSpPr>
          <p:nvPr/>
        </p:nvSpPr>
        <p:spPr>
          <a:xfrm>
            <a:off x="165596" y="372130"/>
            <a:ext cx="6152322" cy="6186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vlekkenplan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gelijkvloers</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Rechthoek 2">
            <a:extLst>
              <a:ext uri="{FF2B5EF4-FFF2-40B4-BE49-F238E27FC236}">
                <a16:creationId xmlns:a16="http://schemas.microsoft.com/office/drawing/2014/main" id="{CBD3BFBA-3E1B-4752-A5B6-1B8815E0F0AC}"/>
              </a:ext>
            </a:extLst>
          </p:cNvPr>
          <p:cNvSpPr/>
          <p:nvPr/>
        </p:nvSpPr>
        <p:spPr>
          <a:xfrm>
            <a:off x="7509164" y="990761"/>
            <a:ext cx="258618" cy="126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55551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1F95B75-1016-4248-9379-E73A77A67B57}"/>
              </a:ext>
            </a:extLst>
          </p:cNvPr>
          <p:cNvPicPr>
            <a:picLocks noChangeAspect="1"/>
          </p:cNvPicPr>
          <p:nvPr/>
        </p:nvPicPr>
        <p:blipFill>
          <a:blip r:embed="rId2"/>
          <a:stretch>
            <a:fillRect/>
          </a:stretch>
        </p:blipFill>
        <p:spPr>
          <a:xfrm>
            <a:off x="199053" y="0"/>
            <a:ext cx="11793894" cy="6858000"/>
          </a:xfrm>
          <a:prstGeom prst="rect">
            <a:avLst/>
          </a:prstGeom>
        </p:spPr>
      </p:pic>
      <p:sp>
        <p:nvSpPr>
          <p:cNvPr id="4" name="Tijdelijke aanduiding voor dianummer 3">
            <a:extLst>
              <a:ext uri="{FF2B5EF4-FFF2-40B4-BE49-F238E27FC236}">
                <a16:creationId xmlns:a16="http://schemas.microsoft.com/office/drawing/2014/main" id="{B0E62B1A-5D37-4BBF-81D8-F21215D98D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DC775018-6CF1-4D43-9094-C2CF54CA7680}"/>
              </a:ext>
            </a:extLst>
          </p:cNvPr>
          <p:cNvSpPr txBox="1">
            <a:spLocks/>
          </p:cNvSpPr>
          <p:nvPr/>
        </p:nvSpPr>
        <p:spPr>
          <a:xfrm>
            <a:off x="165596" y="372130"/>
            <a:ext cx="6152322" cy="6186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vlekkenplan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gelijkvloers</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5" name="Rechthoek 4">
            <a:extLst>
              <a:ext uri="{FF2B5EF4-FFF2-40B4-BE49-F238E27FC236}">
                <a16:creationId xmlns:a16="http://schemas.microsoft.com/office/drawing/2014/main" id="{9BA119D2-9369-43CD-924D-E1AA0338E49B}"/>
              </a:ext>
            </a:extLst>
          </p:cNvPr>
          <p:cNvSpPr/>
          <p:nvPr/>
        </p:nvSpPr>
        <p:spPr>
          <a:xfrm>
            <a:off x="7509164" y="990761"/>
            <a:ext cx="258618" cy="1268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0502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F49FD40-C950-44C2-B975-B19A0396B9BB}"/>
              </a:ext>
            </a:extLst>
          </p:cNvPr>
          <p:cNvPicPr>
            <a:picLocks noChangeAspect="1"/>
          </p:cNvPicPr>
          <p:nvPr/>
        </p:nvPicPr>
        <p:blipFill>
          <a:blip r:embed="rId2"/>
          <a:stretch>
            <a:fillRect/>
          </a:stretch>
        </p:blipFill>
        <p:spPr>
          <a:xfrm>
            <a:off x="200362" y="0"/>
            <a:ext cx="11791275" cy="6858000"/>
          </a:xfrm>
          <a:prstGeom prst="rect">
            <a:avLst/>
          </a:prstGeom>
        </p:spPr>
      </p:pic>
      <p:sp>
        <p:nvSpPr>
          <p:cNvPr id="4" name="Tijdelijke aanduiding voor dianummer 3">
            <a:extLst>
              <a:ext uri="{FF2B5EF4-FFF2-40B4-BE49-F238E27FC236}">
                <a16:creationId xmlns:a16="http://schemas.microsoft.com/office/drawing/2014/main" id="{B0E62B1A-5D37-4BBF-81D8-F21215D98D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itel 1">
            <a:extLst>
              <a:ext uri="{FF2B5EF4-FFF2-40B4-BE49-F238E27FC236}">
                <a16:creationId xmlns:a16="http://schemas.microsoft.com/office/drawing/2014/main" id="{4309984F-BA58-40A1-94C3-D4D9D536CA87}"/>
              </a:ext>
            </a:extLst>
          </p:cNvPr>
          <p:cNvSpPr txBox="1">
            <a:spLocks/>
          </p:cNvSpPr>
          <p:nvPr/>
        </p:nvSpPr>
        <p:spPr>
          <a:xfrm>
            <a:off x="165596" y="372130"/>
            <a:ext cx="6152322" cy="6186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vlekkenplan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verdieping</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63354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047BEF9-5C97-4B99-982B-D10BB226C1A9}"/>
              </a:ext>
            </a:extLst>
          </p:cNvPr>
          <p:cNvPicPr>
            <a:picLocks noChangeAspect="1"/>
          </p:cNvPicPr>
          <p:nvPr/>
        </p:nvPicPr>
        <p:blipFill>
          <a:blip r:embed="rId2"/>
          <a:stretch>
            <a:fillRect/>
          </a:stretch>
        </p:blipFill>
        <p:spPr>
          <a:xfrm>
            <a:off x="200362" y="0"/>
            <a:ext cx="11791275" cy="6858000"/>
          </a:xfrm>
          <a:prstGeom prst="rect">
            <a:avLst/>
          </a:prstGeom>
        </p:spPr>
      </p:pic>
      <p:sp>
        <p:nvSpPr>
          <p:cNvPr id="4" name="Tijdelijke aanduiding voor dianummer 3">
            <a:extLst>
              <a:ext uri="{FF2B5EF4-FFF2-40B4-BE49-F238E27FC236}">
                <a16:creationId xmlns:a16="http://schemas.microsoft.com/office/drawing/2014/main" id="{B0E62B1A-5D37-4BBF-81D8-F21215D98D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itel 1">
            <a:extLst>
              <a:ext uri="{FF2B5EF4-FFF2-40B4-BE49-F238E27FC236}">
                <a16:creationId xmlns:a16="http://schemas.microsoft.com/office/drawing/2014/main" id="{4309984F-BA58-40A1-94C3-D4D9D536CA87}"/>
              </a:ext>
            </a:extLst>
          </p:cNvPr>
          <p:cNvSpPr txBox="1">
            <a:spLocks/>
          </p:cNvSpPr>
          <p:nvPr/>
        </p:nvSpPr>
        <p:spPr>
          <a:xfrm>
            <a:off x="165596" y="372130"/>
            <a:ext cx="6152322" cy="6186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vlekkenplan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verdieping</a:t>
            </a:r>
            <a:endParaRPr kumimoji="0" lang="nl-BE" sz="1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19035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inzetten op multifunctioneel gebruik</a:t>
            </a:r>
            <a:endParaRPr lang="nl-BE" sz="2800" b="0" dirty="0">
              <a:solidFill>
                <a:schemeClr val="tx1"/>
              </a:solidFill>
            </a:endParaRPr>
          </a:p>
        </p:txBody>
      </p:sp>
      <p:sp>
        <p:nvSpPr>
          <p:cNvPr id="8" name="Rechthoek 7">
            <a:extLst>
              <a:ext uri="{FF2B5EF4-FFF2-40B4-BE49-F238E27FC236}">
                <a16:creationId xmlns:a16="http://schemas.microsoft.com/office/drawing/2014/main" id="{AD27B8CB-E6CB-44A6-886C-791A8B76E10C}"/>
              </a:ext>
            </a:extLst>
          </p:cNvPr>
          <p:cNvSpPr/>
          <p:nvPr/>
        </p:nvSpPr>
        <p:spPr>
          <a:xfrm>
            <a:off x="1019908" y="1147177"/>
            <a:ext cx="11172091" cy="3539430"/>
          </a:xfrm>
          <a:prstGeom prst="rect">
            <a:avLst/>
          </a:prstGeom>
        </p:spPr>
        <p:txBody>
          <a:bodyPr wrap="square">
            <a:spAutoFit/>
          </a:bodyPr>
          <a:lstStyle/>
          <a:p>
            <a:pPr marL="457200" indent="-457200">
              <a:buFont typeface="Arial" panose="020B0604020202020204" pitchFamily="34" charset="0"/>
              <a:buChar char="•"/>
            </a:pPr>
            <a:endParaRPr lang="nl-NL" sz="2800" dirty="0">
              <a:latin typeface="Arial" panose="020B0604020202020204" pitchFamily="34" charset="0"/>
              <a:ea typeface="+mj-ea"/>
              <a:cs typeface="Arial" panose="020B0604020202020204" pitchFamily="34" charset="0"/>
            </a:endParaRP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integraal toegankelijk</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slimme toegangscontrole</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gedeelde functies, bv. sanitair, (poets)bergingen,…</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invulling nieuwe functies: culturele en sportieve expressieactiviteiten en repetitieruimten voor muzikanten</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verschillende gebruikers: cultuurcentrum, verenigingen, vzw Sport Plus,…</a:t>
            </a:r>
            <a:endParaRPr lang="nl-BE" sz="2800"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12791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246216" y="3105834"/>
            <a:ext cx="9699568" cy="646331"/>
          </a:xfrm>
        </p:spPr>
        <p:txBody>
          <a:bodyPr anchor="ctr"/>
          <a:lstStyle/>
          <a:p>
            <a:r>
              <a:rPr lang="nl-NL" sz="4000" dirty="0"/>
              <a:t>3. Uitwerking en budget</a:t>
            </a:r>
            <a:endParaRPr lang="nl-BE" sz="2000" b="0" dirty="0"/>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578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60000"/>
            <a:ext cx="10299660" cy="590931"/>
          </a:xfrm>
        </p:spPr>
        <p:txBody>
          <a:bodyPr/>
          <a:lstStyle/>
          <a:p>
            <a:r>
              <a:rPr lang="nl-NL" dirty="0"/>
              <a:t>Renovatie en uitbreiding Stadion </a:t>
            </a:r>
            <a:endParaRPr lang="nl-BE" sz="2400" b="0"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9" y="1241132"/>
            <a:ext cx="10299659" cy="6447919"/>
          </a:xfrm>
          <a:noFill/>
        </p:spPr>
        <p:txBody>
          <a:bodyPr/>
          <a:lstStyle/>
          <a:p>
            <a:pPr marL="0" indent="0">
              <a:buNone/>
            </a:pPr>
            <a:r>
              <a:rPr lang="nl-NL" sz="2000" dirty="0">
                <a:solidFill>
                  <a:schemeClr val="tx1"/>
                </a:solidFill>
              </a:rPr>
              <a:t>Totaalrenovatie tribune: </a:t>
            </a:r>
            <a:endParaRPr lang="nl-NL" sz="2000" b="0" i="1" dirty="0">
              <a:solidFill>
                <a:schemeClr val="tx1"/>
              </a:solidFill>
            </a:endParaRPr>
          </a:p>
          <a:p>
            <a:r>
              <a:rPr lang="nl-NL" sz="2000" b="0" dirty="0">
                <a:solidFill>
                  <a:schemeClr val="tx1"/>
                </a:solidFill>
              </a:rPr>
              <a:t>renovatie: herindeling, vernieuwing technieken, isolatie, aanpak buitenkant</a:t>
            </a:r>
          </a:p>
          <a:p>
            <a:r>
              <a:rPr lang="nl-NL" sz="2000" b="0" dirty="0">
                <a:solidFill>
                  <a:schemeClr val="tx1"/>
                </a:solidFill>
              </a:rPr>
              <a:t>voorzien van panoramische cafetaria en lift</a:t>
            </a:r>
          </a:p>
          <a:p>
            <a:r>
              <a:rPr lang="nl-NL" sz="2000" b="0" dirty="0">
                <a:solidFill>
                  <a:schemeClr val="tx1"/>
                </a:solidFill>
              </a:rPr>
              <a:t>omgevingsaanleg: poorten, omheining, inkomgebouwtje</a:t>
            </a:r>
          </a:p>
          <a:p>
            <a:pPr marL="0" indent="0">
              <a:buNone/>
            </a:pPr>
            <a:endParaRPr lang="nl-NL" sz="1600" b="0" dirty="0">
              <a:solidFill>
                <a:schemeClr val="tx1"/>
              </a:solidFill>
            </a:endParaRPr>
          </a:p>
          <a:p>
            <a:pPr marL="0" indent="0">
              <a:buNone/>
            </a:pPr>
            <a:r>
              <a:rPr lang="nl-NL" sz="2000" dirty="0">
                <a:solidFill>
                  <a:schemeClr val="tx1"/>
                </a:solidFill>
              </a:rPr>
              <a:t>Uitbreiding GIB: </a:t>
            </a:r>
            <a:endParaRPr lang="nl-NL" sz="2000" b="0" i="1" dirty="0">
              <a:solidFill>
                <a:schemeClr val="tx1"/>
              </a:solidFill>
            </a:endParaRPr>
          </a:p>
          <a:p>
            <a:r>
              <a:rPr lang="nl-NL" sz="2000" b="0" dirty="0">
                <a:solidFill>
                  <a:schemeClr val="tx1"/>
                </a:solidFill>
              </a:rPr>
              <a:t>voorzien van 4 extra klaslokalen en expressielokaal </a:t>
            </a:r>
          </a:p>
          <a:p>
            <a:r>
              <a:rPr lang="nl-NL" sz="2000" b="0" dirty="0">
                <a:solidFill>
                  <a:schemeClr val="tx1"/>
                </a:solidFill>
              </a:rPr>
              <a:t>integraal toegankelijk</a:t>
            </a:r>
          </a:p>
          <a:p>
            <a:r>
              <a:rPr lang="nl-NL" sz="2000" b="0" dirty="0">
                <a:solidFill>
                  <a:schemeClr val="tx1"/>
                </a:solidFill>
              </a:rPr>
              <a:t>subsidietraject Agion te onderzoeken</a:t>
            </a:r>
          </a:p>
          <a:p>
            <a:endParaRPr lang="nl-NL" sz="1600" b="0" dirty="0">
              <a:solidFill>
                <a:schemeClr val="tx1"/>
              </a:solidFill>
            </a:endParaRPr>
          </a:p>
          <a:p>
            <a:pPr marL="0" lvl="0" indent="0">
              <a:buNone/>
            </a:pPr>
            <a:r>
              <a:rPr lang="nl-NL" sz="2000" dirty="0">
                <a:solidFill>
                  <a:schemeClr val="tx1"/>
                </a:solidFill>
              </a:rPr>
              <a:t>Atletiekpiste</a:t>
            </a:r>
            <a:r>
              <a:rPr lang="nl-NL" sz="2000" b="0" dirty="0">
                <a:solidFill>
                  <a:schemeClr val="tx1"/>
                </a:solidFill>
              </a:rPr>
              <a:t> : </a:t>
            </a:r>
            <a:endParaRPr lang="nl-NL" sz="2000" b="0" i="1" dirty="0">
              <a:solidFill>
                <a:schemeClr val="tx1"/>
              </a:solidFill>
            </a:endParaRPr>
          </a:p>
          <a:p>
            <a:r>
              <a:rPr lang="nl-NL" sz="2000" b="0" dirty="0">
                <a:solidFill>
                  <a:schemeClr val="tx1"/>
                </a:solidFill>
              </a:rPr>
              <a:t>vernieuwen toplaag, goten, verspringnummers,… atletiekpiste </a:t>
            </a:r>
          </a:p>
          <a:p>
            <a:r>
              <a:rPr lang="nl-NL" sz="2000" b="0" dirty="0">
                <a:solidFill>
                  <a:schemeClr val="tx1"/>
                </a:solidFill>
              </a:rPr>
              <a:t>verlichting veld vervangen door LED</a:t>
            </a:r>
          </a:p>
          <a:p>
            <a:r>
              <a:rPr lang="nl-NL" sz="2000" b="0" dirty="0">
                <a:solidFill>
                  <a:schemeClr val="tx1"/>
                </a:solidFill>
              </a:rPr>
              <a:t>subsidiemogelijkheden  en premies verder te onderzoeken</a:t>
            </a:r>
          </a:p>
          <a:p>
            <a:pPr marL="0" indent="0">
              <a:buNone/>
            </a:pPr>
            <a:endParaRPr lang="nl-NL" sz="2000" b="0" dirty="0">
              <a:solidFill>
                <a:schemeClr val="tx1"/>
              </a:solidFill>
            </a:endParaRPr>
          </a:p>
          <a:p>
            <a:endParaRPr lang="nl-NL"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27</a:t>
            </a:fld>
            <a:endParaRPr lang="nl-BE" dirty="0"/>
          </a:p>
        </p:txBody>
      </p:sp>
    </p:spTree>
    <p:extLst>
      <p:ext uri="{BB962C8B-B14F-4D97-AF65-F5344CB8AC3E}">
        <p14:creationId xmlns:p14="http://schemas.microsoft.com/office/powerpoint/2010/main" val="283862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60000"/>
            <a:ext cx="10299660" cy="590931"/>
          </a:xfrm>
        </p:spPr>
        <p:txBody>
          <a:bodyPr/>
          <a:lstStyle/>
          <a:p>
            <a:r>
              <a:rPr lang="nl-NL" dirty="0"/>
              <a:t>Renovatie en uitbreiding Ruiterhal</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8" y="1380476"/>
            <a:ext cx="10299659" cy="3483005"/>
          </a:xfrm>
          <a:noFill/>
        </p:spPr>
        <p:txBody>
          <a:bodyPr/>
          <a:lstStyle/>
          <a:p>
            <a:pPr marL="0" indent="0">
              <a:buNone/>
            </a:pPr>
            <a:r>
              <a:rPr lang="nl-NL" sz="2000" dirty="0">
                <a:solidFill>
                  <a:schemeClr val="tx1"/>
                </a:solidFill>
              </a:rPr>
              <a:t>Totaalrenovatie Ruiterhal: </a:t>
            </a:r>
            <a:endParaRPr lang="nl-NL" sz="2000" b="0" i="1" dirty="0">
              <a:solidFill>
                <a:schemeClr val="tx1"/>
              </a:solidFill>
            </a:endParaRPr>
          </a:p>
          <a:p>
            <a:r>
              <a:rPr lang="nl-NL" sz="2000" b="0" dirty="0">
                <a:solidFill>
                  <a:schemeClr val="tx1"/>
                </a:solidFill>
              </a:rPr>
              <a:t>structuur: aanpak stabiliteit</a:t>
            </a:r>
          </a:p>
          <a:p>
            <a:r>
              <a:rPr lang="nl-NL" sz="2000" b="0" dirty="0">
                <a:solidFill>
                  <a:schemeClr val="tx1"/>
                </a:solidFill>
              </a:rPr>
              <a:t>renovatie: herindeling, vernieuwing technieken, isolatie, aanpak buitenkant, </a:t>
            </a:r>
            <a:br>
              <a:rPr lang="nl-NL" sz="2000" b="0" dirty="0">
                <a:solidFill>
                  <a:schemeClr val="tx1"/>
                </a:solidFill>
              </a:rPr>
            </a:br>
            <a:r>
              <a:rPr lang="nl-NL" sz="2000" b="0" dirty="0">
                <a:solidFill>
                  <a:schemeClr val="tx1"/>
                </a:solidFill>
              </a:rPr>
              <a:t>inrichting polyvalente zaal en dans- en expressiezalen, lift</a:t>
            </a:r>
          </a:p>
          <a:p>
            <a:r>
              <a:rPr lang="nl-NL" sz="2000" b="0" dirty="0">
                <a:solidFill>
                  <a:schemeClr val="tx1"/>
                </a:solidFill>
              </a:rPr>
              <a:t>nieuw inkomgebouw aan zijde parking</a:t>
            </a:r>
          </a:p>
          <a:p>
            <a:r>
              <a:rPr lang="nl-NL" sz="2000" b="0" dirty="0">
                <a:solidFill>
                  <a:schemeClr val="tx1"/>
                </a:solidFill>
              </a:rPr>
              <a:t>vast en los meubilair, keukeninrichting</a:t>
            </a:r>
          </a:p>
          <a:p>
            <a:r>
              <a:rPr lang="nl-NL" sz="2000" b="0" dirty="0">
                <a:solidFill>
                  <a:schemeClr val="tx1"/>
                </a:solidFill>
              </a:rPr>
              <a:t>omgevingsaanleg incl. parking TC RUA, straatmeubilair, fietsbeugels</a:t>
            </a:r>
          </a:p>
          <a:p>
            <a:r>
              <a:rPr lang="nl-NL" sz="2000" b="0" dirty="0">
                <a:solidFill>
                  <a:schemeClr val="tx1"/>
                </a:solidFill>
              </a:rPr>
              <a:t>subsidiemogelijkheden  en premies verder te onderzoeken</a:t>
            </a:r>
          </a:p>
          <a:p>
            <a:endParaRPr lang="nl-NL"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28</a:t>
            </a:fld>
            <a:endParaRPr lang="nl-BE" dirty="0"/>
          </a:p>
        </p:txBody>
      </p:sp>
    </p:spTree>
    <p:extLst>
      <p:ext uri="{BB962C8B-B14F-4D97-AF65-F5344CB8AC3E}">
        <p14:creationId xmlns:p14="http://schemas.microsoft.com/office/powerpoint/2010/main" val="918268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60000"/>
            <a:ext cx="10299660" cy="590931"/>
          </a:xfrm>
        </p:spPr>
        <p:txBody>
          <a:bodyPr/>
          <a:lstStyle/>
          <a:p>
            <a:r>
              <a:rPr lang="nl-NL" dirty="0"/>
              <a:t>Budget Stadion &amp; Ruiterhal</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8" y="4923776"/>
            <a:ext cx="10299659" cy="1179810"/>
          </a:xfrm>
          <a:noFill/>
        </p:spPr>
        <p:txBody>
          <a:bodyPr/>
          <a:lstStyle/>
          <a:p>
            <a:pPr lvl="0">
              <a:buFont typeface="Wingdings" panose="05000000000000000000" pitchFamily="2" charset="2"/>
              <a:buChar char="à"/>
            </a:pPr>
            <a:r>
              <a:rPr lang="nl-NL" sz="2000" b="0" dirty="0">
                <a:solidFill>
                  <a:schemeClr val="tx1"/>
                </a:solidFill>
              </a:rPr>
              <a:t>incl. BTW, erelonen en studiekosten</a:t>
            </a:r>
          </a:p>
          <a:p>
            <a:pPr lvl="0">
              <a:buFont typeface="Wingdings" panose="05000000000000000000" pitchFamily="2" charset="2"/>
              <a:buChar char="à"/>
            </a:pPr>
            <a:r>
              <a:rPr lang="nl-NL" sz="2000" b="0" dirty="0">
                <a:solidFill>
                  <a:schemeClr val="tx1"/>
                </a:solidFill>
              </a:rPr>
              <a:t>binnen budget zoals voorzien in de Meerjarenplanning</a:t>
            </a:r>
          </a:p>
          <a:p>
            <a:endParaRPr lang="nl-NL"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29</a:t>
            </a:fld>
            <a:endParaRPr lang="nl-BE" dirty="0"/>
          </a:p>
        </p:txBody>
      </p:sp>
      <p:graphicFrame>
        <p:nvGraphicFramePr>
          <p:cNvPr id="8" name="Tabel 7">
            <a:extLst>
              <a:ext uri="{FF2B5EF4-FFF2-40B4-BE49-F238E27FC236}">
                <a16:creationId xmlns:a16="http://schemas.microsoft.com/office/drawing/2014/main" id="{78056339-2659-425B-9759-9E135DCDBC5A}"/>
              </a:ext>
            </a:extLst>
          </p:cNvPr>
          <p:cNvGraphicFramePr>
            <a:graphicFrameLocks noGrp="1"/>
          </p:cNvGraphicFramePr>
          <p:nvPr>
            <p:extLst>
              <p:ext uri="{D42A27DB-BD31-4B8C-83A1-F6EECF244321}">
                <p14:modId xmlns:p14="http://schemas.microsoft.com/office/powerpoint/2010/main" val="3485771401"/>
              </p:ext>
            </p:extLst>
          </p:nvPr>
        </p:nvGraphicFramePr>
        <p:xfrm>
          <a:off x="1077058" y="2155046"/>
          <a:ext cx="6402289" cy="1584117"/>
        </p:xfrm>
        <a:graphic>
          <a:graphicData uri="http://schemas.openxmlformats.org/drawingml/2006/table">
            <a:tbl>
              <a:tblPr>
                <a:tableStyleId>{5C22544A-7EE6-4342-B048-85BDC9FD1C3A}</a:tableStyleId>
              </a:tblPr>
              <a:tblGrid>
                <a:gridCol w="1963928">
                  <a:extLst>
                    <a:ext uri="{9D8B030D-6E8A-4147-A177-3AD203B41FA5}">
                      <a16:colId xmlns:a16="http://schemas.microsoft.com/office/drawing/2014/main" val="865366530"/>
                    </a:ext>
                  </a:extLst>
                </a:gridCol>
                <a:gridCol w="4438361">
                  <a:extLst>
                    <a:ext uri="{9D8B030D-6E8A-4147-A177-3AD203B41FA5}">
                      <a16:colId xmlns:a16="http://schemas.microsoft.com/office/drawing/2014/main" val="2297541576"/>
                    </a:ext>
                  </a:extLst>
                </a:gridCol>
              </a:tblGrid>
              <a:tr h="528039">
                <a:tc>
                  <a:txBody>
                    <a:bodyPr/>
                    <a:lstStyle/>
                    <a:p>
                      <a:pPr algn="l" fontAlgn="b"/>
                      <a:r>
                        <a:rPr lang="nl-BE" sz="2000" u="none" strike="noStrike" dirty="0">
                          <a:effectLst/>
                          <a:latin typeface="Arial" panose="020B0604020202020204" pitchFamily="34" charset="0"/>
                          <a:cs typeface="Arial" panose="020B0604020202020204" pitchFamily="34" charset="0"/>
                        </a:rPr>
                        <a:t>Stadion</a:t>
                      </a:r>
                      <a:endParaRPr lang="nl-BE"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tc>
                  <a:txBody>
                    <a:bodyPr/>
                    <a:lstStyle/>
                    <a:p>
                      <a:pPr algn="r" fontAlgn="b"/>
                      <a:r>
                        <a:rPr lang="nl-BE" sz="2000" u="none" strike="noStrike" dirty="0">
                          <a:effectLst/>
                          <a:latin typeface="Arial" panose="020B0604020202020204" pitchFamily="34" charset="0"/>
                          <a:cs typeface="Arial" panose="020B0604020202020204" pitchFamily="34" charset="0"/>
                        </a:rPr>
                        <a:t>€ 3.850.000,00</a:t>
                      </a:r>
                      <a:endParaRPr lang="nl-BE"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noFill/>
                  </a:tcPr>
                </a:tc>
                <a:extLst>
                  <a:ext uri="{0D108BD9-81ED-4DB2-BD59-A6C34878D82A}">
                    <a16:rowId xmlns:a16="http://schemas.microsoft.com/office/drawing/2014/main" val="3766823830"/>
                  </a:ext>
                </a:extLst>
              </a:tr>
              <a:tr h="528039">
                <a:tc>
                  <a:txBody>
                    <a:bodyPr/>
                    <a:lstStyle/>
                    <a:p>
                      <a:pPr algn="l" fontAlgn="b"/>
                      <a:r>
                        <a:rPr lang="nl-BE" sz="2000" u="none" strike="noStrike" dirty="0">
                          <a:effectLst/>
                          <a:latin typeface="Arial" panose="020B0604020202020204" pitchFamily="34" charset="0"/>
                          <a:cs typeface="Arial" panose="020B0604020202020204" pitchFamily="34" charset="0"/>
                        </a:rPr>
                        <a:t>Ruiterhal</a:t>
                      </a:r>
                      <a:endParaRPr lang="nl-BE"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algn="r" fontAlgn="b"/>
                      <a:r>
                        <a:rPr lang="nl-BE" sz="2000" u="none" strike="noStrike" dirty="0">
                          <a:effectLst/>
                          <a:latin typeface="Arial" panose="020B0604020202020204" pitchFamily="34" charset="0"/>
                          <a:cs typeface="Arial" panose="020B0604020202020204" pitchFamily="34" charset="0"/>
                        </a:rPr>
                        <a:t>€ 4.250.000,00</a:t>
                      </a:r>
                      <a:endParaRPr lang="nl-BE"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677290"/>
                  </a:ext>
                </a:extLst>
              </a:tr>
              <a:tr h="528039">
                <a:tc>
                  <a:txBody>
                    <a:bodyPr/>
                    <a:lstStyle/>
                    <a:p>
                      <a:pPr algn="l" fontAlgn="b"/>
                      <a:r>
                        <a:rPr lang="nl-BE" sz="2000" b="1" u="none" strike="noStrike" dirty="0">
                          <a:effectLst/>
                          <a:latin typeface="Arial" panose="020B0604020202020204" pitchFamily="34" charset="0"/>
                          <a:cs typeface="Arial" panose="020B0604020202020204" pitchFamily="34" charset="0"/>
                        </a:rPr>
                        <a:t>TOTAAL</a:t>
                      </a:r>
                      <a:endParaRPr lang="nl-BE"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algn="r" fontAlgn="b"/>
                      <a:r>
                        <a:rPr lang="nl-BE" sz="2000" b="1" u="none" strike="noStrike" dirty="0">
                          <a:effectLst/>
                          <a:latin typeface="Arial" panose="020B0604020202020204" pitchFamily="34" charset="0"/>
                          <a:cs typeface="Arial" panose="020B0604020202020204" pitchFamily="34" charset="0"/>
                        </a:rPr>
                        <a:t>€ 8.100.000,00</a:t>
                      </a:r>
                      <a:endParaRPr lang="nl-BE"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9171164"/>
                  </a:ext>
                </a:extLst>
              </a:tr>
            </a:tbl>
          </a:graphicData>
        </a:graphic>
      </p:graphicFrame>
    </p:spTree>
    <p:extLst>
      <p:ext uri="{BB962C8B-B14F-4D97-AF65-F5344CB8AC3E}">
        <p14:creationId xmlns:p14="http://schemas.microsoft.com/office/powerpoint/2010/main" val="212155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246216" y="3105835"/>
            <a:ext cx="9699568" cy="646331"/>
          </a:xfrm>
        </p:spPr>
        <p:txBody>
          <a:bodyPr anchor="ctr"/>
          <a:lstStyle/>
          <a:p>
            <a:r>
              <a:rPr lang="nl-NL" sz="4000" dirty="0"/>
              <a:t>1. Stadion</a:t>
            </a:r>
            <a:endParaRPr lang="nl-BE" sz="4000" dirty="0"/>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Tijdelijke aanduiding voor inhoud 15">
            <a:extLst>
              <a:ext uri="{FF2B5EF4-FFF2-40B4-BE49-F238E27FC236}">
                <a16:creationId xmlns:a16="http://schemas.microsoft.com/office/drawing/2014/main" id="{FCB8094B-11BB-4B3E-ADE1-8872A794EF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6072" y="656438"/>
            <a:ext cx="9857995" cy="5545123"/>
          </a:xfrm>
        </p:spPr>
      </p:pic>
      <p:grpSp>
        <p:nvGrpSpPr>
          <p:cNvPr id="6" name="Groep 5">
            <a:extLst>
              <a:ext uri="{FF2B5EF4-FFF2-40B4-BE49-F238E27FC236}">
                <a16:creationId xmlns:a16="http://schemas.microsoft.com/office/drawing/2014/main" id="{99C29082-8E88-46EF-8F8A-4BB93A372D63}"/>
              </a:ext>
            </a:extLst>
          </p:cNvPr>
          <p:cNvGrpSpPr/>
          <p:nvPr/>
        </p:nvGrpSpPr>
        <p:grpSpPr>
          <a:xfrm>
            <a:off x="0" y="549576"/>
            <a:ext cx="5672825" cy="5651985"/>
            <a:chOff x="0" y="-52255"/>
            <a:chExt cx="7311199" cy="6962510"/>
          </a:xfrm>
        </p:grpSpPr>
        <p:pic>
          <p:nvPicPr>
            <p:cNvPr id="7" name="Afbeelding 6">
              <a:extLst>
                <a:ext uri="{FF2B5EF4-FFF2-40B4-BE49-F238E27FC236}">
                  <a16:creationId xmlns:a16="http://schemas.microsoft.com/office/drawing/2014/main" id="{7CF5CEE5-23C7-4BA4-B3E6-FE9917814F5D}"/>
                </a:ext>
              </a:extLst>
            </p:cNvPr>
            <p:cNvPicPr>
              <a:picLocks noChangeAspect="1"/>
            </p:cNvPicPr>
            <p:nvPr/>
          </p:nvPicPr>
          <p:blipFill rotWithShape="1">
            <a:blip r:embed="rId3"/>
            <a:srcRect l="22428" r="17958"/>
            <a:stretch/>
          </p:blipFill>
          <p:spPr>
            <a:xfrm>
              <a:off x="0" y="-52255"/>
              <a:ext cx="7311199" cy="6962510"/>
            </a:xfrm>
            <a:prstGeom prst="rect">
              <a:avLst/>
            </a:prstGeom>
          </p:spPr>
        </p:pic>
        <p:sp>
          <p:nvSpPr>
            <p:cNvPr id="8" name="Ovaal 7">
              <a:extLst>
                <a:ext uri="{FF2B5EF4-FFF2-40B4-BE49-F238E27FC236}">
                  <a16:creationId xmlns:a16="http://schemas.microsoft.com/office/drawing/2014/main" id="{5FFD22DC-4A7A-4805-8FC2-58687DF2946A}"/>
                </a:ext>
              </a:extLst>
            </p:cNvPr>
            <p:cNvSpPr/>
            <p:nvPr/>
          </p:nvSpPr>
          <p:spPr>
            <a:xfrm rot="19076241">
              <a:off x="1482698" y="334396"/>
              <a:ext cx="3186523" cy="1811130"/>
            </a:xfrm>
            <a:prstGeom prst="ellipse">
              <a:avLst/>
            </a:prstGeom>
            <a:solidFill>
              <a:srgbClr val="F8F8F8">
                <a:alpha val="30196"/>
              </a:srgbClr>
            </a:solidFill>
            <a:ln w="1270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sp>
          <p:nvSpPr>
            <p:cNvPr id="9" name="Ovaal 8">
              <a:extLst>
                <a:ext uri="{FF2B5EF4-FFF2-40B4-BE49-F238E27FC236}">
                  <a16:creationId xmlns:a16="http://schemas.microsoft.com/office/drawing/2014/main" id="{3D0F5DED-A090-4863-A6DB-DCF5E3C53AF5}"/>
                </a:ext>
              </a:extLst>
            </p:cNvPr>
            <p:cNvSpPr/>
            <p:nvPr/>
          </p:nvSpPr>
          <p:spPr>
            <a:xfrm>
              <a:off x="2824412" y="946921"/>
              <a:ext cx="540000" cy="54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a:t>
              </a:r>
              <a:endParaRPr kumimoji="0" lang="nl-BE"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0" name="Ovaal 9">
              <a:extLst>
                <a:ext uri="{FF2B5EF4-FFF2-40B4-BE49-F238E27FC236}">
                  <a16:creationId xmlns:a16="http://schemas.microsoft.com/office/drawing/2014/main" id="{4092CE3C-EFED-482F-9FC2-FB9CAADB7D38}"/>
                </a:ext>
              </a:extLst>
            </p:cNvPr>
            <p:cNvSpPr/>
            <p:nvPr/>
          </p:nvSpPr>
          <p:spPr>
            <a:xfrm>
              <a:off x="3521519" y="5380254"/>
              <a:ext cx="540000" cy="540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nl-BE"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Ovaal 10">
              <a:extLst>
                <a:ext uri="{FF2B5EF4-FFF2-40B4-BE49-F238E27FC236}">
                  <a16:creationId xmlns:a16="http://schemas.microsoft.com/office/drawing/2014/main" id="{6FB3A97D-D4C2-4BC2-95D3-7B7258C57752}"/>
                </a:ext>
              </a:extLst>
            </p:cNvPr>
            <p:cNvSpPr/>
            <p:nvPr/>
          </p:nvSpPr>
          <p:spPr>
            <a:xfrm>
              <a:off x="2231716" y="6167616"/>
              <a:ext cx="540000" cy="540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nl-BE"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kstvak 11">
              <a:extLst>
                <a:ext uri="{FF2B5EF4-FFF2-40B4-BE49-F238E27FC236}">
                  <a16:creationId xmlns:a16="http://schemas.microsoft.com/office/drawing/2014/main" id="{11A6F799-BDDA-43A0-BD4A-E255D60747D5}"/>
                </a:ext>
              </a:extLst>
            </p:cNvPr>
            <p:cNvSpPr txBox="1"/>
            <p:nvPr/>
          </p:nvSpPr>
          <p:spPr>
            <a:xfrm>
              <a:off x="4187895" y="5327088"/>
              <a:ext cx="1801591" cy="646331"/>
            </a:xfrm>
            <a:prstGeom prst="rect">
              <a:avLst/>
            </a:prstGeom>
            <a:solidFill>
              <a:srgbClr val="F8F8F8">
                <a:alpha val="29804"/>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cluster sport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Stadion</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kstvak 12">
              <a:extLst>
                <a:ext uri="{FF2B5EF4-FFF2-40B4-BE49-F238E27FC236}">
                  <a16:creationId xmlns:a16="http://schemas.microsoft.com/office/drawing/2014/main" id="{7A80D505-96DF-4BAA-8B30-998774015CFE}"/>
                </a:ext>
              </a:extLst>
            </p:cNvPr>
            <p:cNvSpPr txBox="1"/>
            <p:nvPr/>
          </p:nvSpPr>
          <p:spPr>
            <a:xfrm>
              <a:off x="2890723" y="6107753"/>
              <a:ext cx="2365279" cy="796196"/>
            </a:xfrm>
            <a:prstGeom prst="rect">
              <a:avLst/>
            </a:prstGeom>
            <a:solidFill>
              <a:srgbClr val="F8F8F8">
                <a:alpha val="29804"/>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cluster cultuur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Ruiterhal</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Rechte verbindingslijn 13">
              <a:extLst>
                <a:ext uri="{FF2B5EF4-FFF2-40B4-BE49-F238E27FC236}">
                  <a16:creationId xmlns:a16="http://schemas.microsoft.com/office/drawing/2014/main" id="{4F5A8402-7F56-4B96-B61A-C5D04B535F45}"/>
                </a:ext>
              </a:extLst>
            </p:cNvPr>
            <p:cNvCxnSpPr>
              <a:cxnSpLocks/>
            </p:cNvCxnSpPr>
            <p:nvPr/>
          </p:nvCxnSpPr>
          <p:spPr>
            <a:xfrm flipH="1">
              <a:off x="2484286" y="1568638"/>
              <a:ext cx="576464" cy="4539115"/>
            </a:xfrm>
            <a:prstGeom prst="line">
              <a:avLst/>
            </a:prstGeom>
            <a:ln w="57150">
              <a:solidFill>
                <a:srgbClr val="FF5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6147D413-A72A-4938-B7A1-884A0E122F4F}"/>
                </a:ext>
              </a:extLst>
            </p:cNvPr>
            <p:cNvCxnSpPr>
              <a:cxnSpLocks/>
            </p:cNvCxnSpPr>
            <p:nvPr/>
          </p:nvCxnSpPr>
          <p:spPr>
            <a:xfrm>
              <a:off x="3220718" y="1568638"/>
              <a:ext cx="598871" cy="3758450"/>
            </a:xfrm>
            <a:prstGeom prst="line">
              <a:avLst/>
            </a:prstGeom>
            <a:ln w="57150">
              <a:solidFill>
                <a:srgbClr val="FF5050"/>
              </a:solidFill>
              <a:prstDash val="sysDash"/>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5607941C-4CCB-46B9-BCDF-2A4967CE3BD3}"/>
                </a:ext>
              </a:extLst>
            </p:cNvPr>
            <p:cNvCxnSpPr>
              <a:cxnSpLocks/>
            </p:cNvCxnSpPr>
            <p:nvPr/>
          </p:nvCxnSpPr>
          <p:spPr>
            <a:xfrm flipV="1">
              <a:off x="2771003" y="5758542"/>
              <a:ext cx="687328" cy="474829"/>
            </a:xfrm>
            <a:prstGeom prst="line">
              <a:avLst/>
            </a:prstGeom>
            <a:ln w="57150">
              <a:solidFill>
                <a:srgbClr val="FF5050"/>
              </a:solidFill>
              <a:prstDash val="sysDash"/>
            </a:ln>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5CB3A36F-F90B-4C4E-92F9-E48933DF4A69}"/>
                </a:ext>
              </a:extLst>
            </p:cNvPr>
            <p:cNvSpPr txBox="1"/>
            <p:nvPr/>
          </p:nvSpPr>
          <p:spPr>
            <a:xfrm>
              <a:off x="2477985" y="563610"/>
              <a:ext cx="1938488" cy="454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b="0" i="0" u="none" strike="noStrike" kern="1200" cap="none" spc="0" normalizeH="0" baseline="0" noProof="0" dirty="0">
                  <a:ln>
                    <a:noFill/>
                  </a:ln>
                  <a:solidFill>
                    <a:prstClr val="black"/>
                  </a:solidFill>
                  <a:effectLst/>
                  <a:uLnTx/>
                  <a:uFillTx/>
                  <a:latin typeface="Calibri" panose="020F0502020204030204"/>
                  <a:ea typeface="+mn-ea"/>
                  <a:cs typeface="+mn-cs"/>
                </a:rPr>
                <a:t>podiumzaal </a:t>
              </a:r>
            </a:p>
          </p:txBody>
        </p:sp>
      </p:grpSp>
    </p:spTree>
    <p:extLst>
      <p:ext uri="{BB962C8B-B14F-4D97-AF65-F5344CB8AC3E}">
        <p14:creationId xmlns:p14="http://schemas.microsoft.com/office/powerpoint/2010/main" val="2926649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60000"/>
            <a:ext cx="10299660" cy="590931"/>
          </a:xfrm>
        </p:spPr>
        <p:txBody>
          <a:bodyPr/>
          <a:lstStyle/>
          <a:p>
            <a:r>
              <a:rPr lang="nl-NL" dirty="0"/>
              <a:t>Timing</a:t>
            </a:r>
            <a:endParaRPr lang="nl-BE" sz="2400" b="0"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8" y="1380476"/>
            <a:ext cx="10299659" cy="5103961"/>
          </a:xfrm>
          <a:noFill/>
        </p:spPr>
        <p:txBody>
          <a:bodyPr/>
          <a:lstStyle/>
          <a:p>
            <a:pPr marL="0" lvl="0" indent="0">
              <a:buNone/>
            </a:pPr>
            <a:r>
              <a:rPr lang="nl-NL" sz="2000" dirty="0">
                <a:solidFill>
                  <a:srgbClr val="FF0000"/>
                </a:solidFill>
              </a:rPr>
              <a:t>Stadion en Ruiterhal zijn aparte projecten, gelijklopend in timing</a:t>
            </a:r>
            <a:br>
              <a:rPr lang="nl-NL" sz="2000" dirty="0">
                <a:solidFill>
                  <a:srgbClr val="FF0000"/>
                </a:solidFill>
              </a:rPr>
            </a:br>
            <a:r>
              <a:rPr lang="nl-NL" sz="2000" b="0" dirty="0">
                <a:solidFill>
                  <a:schemeClr val="tx1"/>
                </a:solidFill>
                <a:sym typeface="Wingdings" panose="05000000000000000000" pitchFamily="2" charset="2"/>
              </a:rPr>
              <a:t> bestekken voor aanstelling architect ter goedkeuring op GR juni</a:t>
            </a: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b="0" dirty="0">
              <a:solidFill>
                <a:schemeClr val="tx1"/>
              </a:solidFill>
              <a:sym typeface="Wingdings" panose="05000000000000000000" pitchFamily="2" charset="2"/>
            </a:endParaRPr>
          </a:p>
          <a:p>
            <a:pPr marL="0" lvl="0" indent="0">
              <a:buNone/>
            </a:pPr>
            <a:endParaRPr lang="nl-NL" sz="2000" dirty="0">
              <a:solidFill>
                <a:srgbClr val="FF0000"/>
              </a:solidFill>
              <a:sym typeface="Wingdings" panose="05000000000000000000" pitchFamily="2" charset="2"/>
            </a:endParaRPr>
          </a:p>
          <a:p>
            <a:pPr marL="0" lvl="0" indent="0">
              <a:buNone/>
            </a:pPr>
            <a:r>
              <a:rPr lang="nl-NL" sz="2000" dirty="0">
                <a:solidFill>
                  <a:srgbClr val="FF0000"/>
                </a:solidFill>
                <a:sym typeface="Wingdings" panose="05000000000000000000" pitchFamily="2" charset="2"/>
              </a:rPr>
              <a:t>Podiumzaal</a:t>
            </a:r>
          </a:p>
          <a:p>
            <a:r>
              <a:rPr lang="nl-NL" sz="2000" b="0" dirty="0">
                <a:solidFill>
                  <a:schemeClr val="tx1"/>
                </a:solidFill>
                <a:sym typeface="Wingdings" panose="05000000000000000000" pitchFamily="2" charset="2"/>
              </a:rPr>
              <a:t>Ruiterhal wordt ingericht om voorlopig te kunnen dienen als podiumzaal</a:t>
            </a:r>
          </a:p>
          <a:p>
            <a:r>
              <a:rPr lang="nl-NL" sz="2000" b="0" dirty="0">
                <a:solidFill>
                  <a:schemeClr val="tx1"/>
                </a:solidFill>
                <a:sym typeface="Wingdings" panose="05000000000000000000" pitchFamily="2" charset="2"/>
              </a:rPr>
              <a:t>Realisatie in latere fase, start studie 2023</a:t>
            </a: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30</a:t>
            </a:fld>
            <a:endParaRPr lang="nl-BE" dirty="0"/>
          </a:p>
        </p:txBody>
      </p:sp>
      <p:pic>
        <p:nvPicPr>
          <p:cNvPr id="5" name="Afbeelding 4">
            <a:extLst>
              <a:ext uri="{FF2B5EF4-FFF2-40B4-BE49-F238E27FC236}">
                <a16:creationId xmlns:a16="http://schemas.microsoft.com/office/drawing/2014/main" id="{29244270-08C6-41D9-87CE-70FD955F57E4}"/>
              </a:ext>
            </a:extLst>
          </p:cNvPr>
          <p:cNvPicPr>
            <a:picLocks noChangeAspect="1"/>
          </p:cNvPicPr>
          <p:nvPr/>
        </p:nvPicPr>
        <p:blipFill rotWithShape="1">
          <a:blip r:embed="rId2"/>
          <a:srcRect r="5605"/>
          <a:stretch/>
        </p:blipFill>
        <p:spPr>
          <a:xfrm>
            <a:off x="341669" y="2243473"/>
            <a:ext cx="11508663" cy="2180554"/>
          </a:xfrm>
          <a:prstGeom prst="rect">
            <a:avLst/>
          </a:prstGeom>
        </p:spPr>
      </p:pic>
      <p:pic>
        <p:nvPicPr>
          <p:cNvPr id="7" name="Afbeelding 6">
            <a:extLst>
              <a:ext uri="{FF2B5EF4-FFF2-40B4-BE49-F238E27FC236}">
                <a16:creationId xmlns:a16="http://schemas.microsoft.com/office/drawing/2014/main" id="{6E53E6A5-5365-48E0-B94D-709E5E86C583}"/>
              </a:ext>
            </a:extLst>
          </p:cNvPr>
          <p:cNvPicPr>
            <a:picLocks noChangeAspect="1"/>
          </p:cNvPicPr>
          <p:nvPr/>
        </p:nvPicPr>
        <p:blipFill>
          <a:blip r:embed="rId3"/>
          <a:stretch>
            <a:fillRect/>
          </a:stretch>
        </p:blipFill>
        <p:spPr>
          <a:xfrm>
            <a:off x="170834" y="2090531"/>
            <a:ext cx="11850332" cy="2756409"/>
          </a:xfrm>
          <a:prstGeom prst="rect">
            <a:avLst/>
          </a:prstGeom>
        </p:spPr>
      </p:pic>
    </p:spTree>
    <p:extLst>
      <p:ext uri="{BB962C8B-B14F-4D97-AF65-F5344CB8AC3E}">
        <p14:creationId xmlns:p14="http://schemas.microsoft.com/office/powerpoint/2010/main" val="2391441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246216" y="3105834"/>
            <a:ext cx="9699568" cy="646331"/>
          </a:xfrm>
        </p:spPr>
        <p:txBody>
          <a:bodyPr anchor="ctr"/>
          <a:lstStyle/>
          <a:p>
            <a:r>
              <a:rPr lang="nl-NL" sz="4000" dirty="0"/>
              <a:t>4. Participatie / communicatie</a:t>
            </a:r>
            <a:endParaRPr lang="nl-BE" sz="2000" b="0" dirty="0"/>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5239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31425"/>
            <a:ext cx="10299660" cy="590931"/>
          </a:xfrm>
        </p:spPr>
        <p:txBody>
          <a:bodyPr/>
          <a:lstStyle/>
          <a:p>
            <a:r>
              <a:rPr lang="nl-NL" dirty="0"/>
              <a:t>Participatie &amp; behoeftenonderzoek juni 2020</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8" y="1380476"/>
            <a:ext cx="10518949" cy="2599686"/>
          </a:xfrm>
          <a:noFill/>
        </p:spPr>
        <p:txBody>
          <a:bodyPr/>
          <a:lstStyle/>
          <a:p>
            <a:r>
              <a:rPr lang="nl-NL" sz="2400" b="0" dirty="0">
                <a:solidFill>
                  <a:schemeClr val="tx1"/>
                </a:solidFill>
              </a:rPr>
              <a:t>Alle info uit bevraging werd meegenomen in behoeftebepaling</a:t>
            </a:r>
          </a:p>
          <a:p>
            <a:r>
              <a:rPr lang="nl-NL" sz="2400" b="0" dirty="0">
                <a:solidFill>
                  <a:schemeClr val="tx1"/>
                </a:solidFill>
              </a:rPr>
              <a:t>Behoeften worden maximaal gerealiseerd gelet op ruimtelijke en budgettaire beperkingen</a:t>
            </a:r>
          </a:p>
          <a:p>
            <a:endParaRPr lang="nl-NL" sz="2400" b="0" dirty="0">
              <a:solidFill>
                <a:schemeClr val="tx1"/>
              </a:solidFill>
            </a:endParaRPr>
          </a:p>
          <a:p>
            <a:endParaRPr lang="nl-NL" sz="2400" b="0" dirty="0">
              <a:solidFill>
                <a:schemeClr val="tx1"/>
              </a:solidFill>
            </a:endParaRPr>
          </a:p>
          <a:p>
            <a:pPr marL="0" indent="0">
              <a:buNone/>
            </a:pPr>
            <a:endParaRPr lang="nl-NL" sz="24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32</a:t>
            </a:fld>
            <a:endParaRPr lang="nl-BE" dirty="0"/>
          </a:p>
        </p:txBody>
      </p:sp>
      <p:graphicFrame>
        <p:nvGraphicFramePr>
          <p:cNvPr id="22" name="Grafiek 21">
            <a:extLst>
              <a:ext uri="{FF2B5EF4-FFF2-40B4-BE49-F238E27FC236}">
                <a16:creationId xmlns:a16="http://schemas.microsoft.com/office/drawing/2014/main" id="{15B0DABF-7004-4478-A2F5-E32B81D20BB5}"/>
              </a:ext>
            </a:extLst>
          </p:cNvPr>
          <p:cNvGraphicFramePr/>
          <p:nvPr>
            <p:extLst>
              <p:ext uri="{D42A27DB-BD31-4B8C-83A1-F6EECF244321}">
                <p14:modId xmlns:p14="http://schemas.microsoft.com/office/powerpoint/2010/main" val="1868759827"/>
              </p:ext>
            </p:extLst>
          </p:nvPr>
        </p:nvGraphicFramePr>
        <p:xfrm>
          <a:off x="139149" y="2643809"/>
          <a:ext cx="6361042" cy="406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Tabel 24">
            <a:extLst>
              <a:ext uri="{FF2B5EF4-FFF2-40B4-BE49-F238E27FC236}">
                <a16:creationId xmlns:a16="http://schemas.microsoft.com/office/drawing/2014/main" id="{25CF2615-D63B-453C-A2F9-46DF84203A4B}"/>
              </a:ext>
            </a:extLst>
          </p:cNvPr>
          <p:cNvGraphicFramePr>
            <a:graphicFrameLocks noGrp="1"/>
          </p:cNvGraphicFramePr>
          <p:nvPr>
            <p:extLst>
              <p:ext uri="{D42A27DB-BD31-4B8C-83A1-F6EECF244321}">
                <p14:modId xmlns:p14="http://schemas.microsoft.com/office/powerpoint/2010/main" val="4014280333"/>
              </p:ext>
            </p:extLst>
          </p:nvPr>
        </p:nvGraphicFramePr>
        <p:xfrm>
          <a:off x="6205645" y="2764055"/>
          <a:ext cx="5223567" cy="3405014"/>
        </p:xfrm>
        <a:graphic>
          <a:graphicData uri="http://schemas.openxmlformats.org/drawingml/2006/table">
            <a:tbl>
              <a:tblPr firstRow="1" bandRow="1">
                <a:tableStyleId>{7DF18680-E054-41AD-8BC1-D1AEF772440D}</a:tableStyleId>
              </a:tblPr>
              <a:tblGrid>
                <a:gridCol w="1342985">
                  <a:extLst>
                    <a:ext uri="{9D8B030D-6E8A-4147-A177-3AD203B41FA5}">
                      <a16:colId xmlns:a16="http://schemas.microsoft.com/office/drawing/2014/main" val="1808354482"/>
                    </a:ext>
                  </a:extLst>
                </a:gridCol>
                <a:gridCol w="1769089">
                  <a:extLst>
                    <a:ext uri="{9D8B030D-6E8A-4147-A177-3AD203B41FA5}">
                      <a16:colId xmlns:a16="http://schemas.microsoft.com/office/drawing/2014/main" val="3514595696"/>
                    </a:ext>
                  </a:extLst>
                </a:gridCol>
                <a:gridCol w="2111493">
                  <a:extLst>
                    <a:ext uri="{9D8B030D-6E8A-4147-A177-3AD203B41FA5}">
                      <a16:colId xmlns:a16="http://schemas.microsoft.com/office/drawing/2014/main" val="1685691046"/>
                    </a:ext>
                  </a:extLst>
                </a:gridCol>
              </a:tblGrid>
              <a:tr h="396379">
                <a:tc>
                  <a:txBody>
                    <a:bodyPr/>
                    <a:lstStyle/>
                    <a:p>
                      <a:pPr algn="ctr"/>
                      <a:r>
                        <a:rPr lang="nl-NL" sz="1400" dirty="0"/>
                        <a:t>Zaal</a:t>
                      </a:r>
                      <a:endParaRPr lang="nl-BE" sz="1400" dirty="0"/>
                    </a:p>
                  </a:txBody>
                  <a:tcPr anchor="ctr"/>
                </a:tc>
                <a:tc>
                  <a:txBody>
                    <a:bodyPr/>
                    <a:lstStyle/>
                    <a:p>
                      <a:pPr algn="ctr"/>
                      <a:r>
                        <a:rPr lang="nl-NL" sz="1400" dirty="0"/>
                        <a:t>Aantal reacties</a:t>
                      </a:r>
                      <a:endParaRPr lang="nl-BE" sz="1400" dirty="0"/>
                    </a:p>
                  </a:txBody>
                  <a:tcPr anchor="ctr"/>
                </a:tc>
                <a:tc>
                  <a:txBody>
                    <a:bodyPr/>
                    <a:lstStyle/>
                    <a:p>
                      <a:pPr algn="ctr"/>
                      <a:r>
                        <a:rPr lang="nl-NL" sz="1400" dirty="0"/>
                        <a:t>Aantal reacties %</a:t>
                      </a:r>
                      <a:endParaRPr lang="nl-BE" sz="1400" dirty="0"/>
                    </a:p>
                  </a:txBody>
                  <a:tcPr anchor="ctr"/>
                </a:tc>
                <a:extLst>
                  <a:ext uri="{0D108BD9-81ED-4DB2-BD59-A6C34878D82A}">
                    <a16:rowId xmlns:a16="http://schemas.microsoft.com/office/drawing/2014/main" val="578239530"/>
                  </a:ext>
                </a:extLst>
              </a:tr>
              <a:tr h="429805">
                <a:tc>
                  <a:txBody>
                    <a:bodyPr/>
                    <a:lstStyle/>
                    <a:p>
                      <a:pPr algn="ctr" fontAlgn="b"/>
                      <a:r>
                        <a:rPr lang="nl-BE" sz="1400" u="none" strike="noStrike" dirty="0">
                          <a:effectLst/>
                        </a:rPr>
                        <a:t>Ruiterhal</a:t>
                      </a:r>
                      <a:endParaRPr lang="nl-BE"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r>
                        <a:rPr lang="nl-NL" sz="1400" dirty="0"/>
                        <a:t>146</a:t>
                      </a:r>
                      <a:endParaRPr lang="nl-BE" sz="1400" dirty="0"/>
                    </a:p>
                  </a:txBody>
                  <a:tcPr anchor="ctr"/>
                </a:tc>
                <a:tc>
                  <a:txBody>
                    <a:bodyPr/>
                    <a:lstStyle/>
                    <a:p>
                      <a:pPr algn="ctr"/>
                      <a:r>
                        <a:rPr lang="nl-NL" sz="1400" dirty="0"/>
                        <a:t>57%</a:t>
                      </a:r>
                      <a:endParaRPr lang="nl-BE" sz="1400" dirty="0"/>
                    </a:p>
                  </a:txBody>
                  <a:tcPr anchor="ctr"/>
                </a:tc>
                <a:extLst>
                  <a:ext uri="{0D108BD9-81ED-4DB2-BD59-A6C34878D82A}">
                    <a16:rowId xmlns:a16="http://schemas.microsoft.com/office/drawing/2014/main" val="1877317168"/>
                  </a:ext>
                </a:extLst>
              </a:tr>
              <a:tr h="429805">
                <a:tc>
                  <a:txBody>
                    <a:bodyPr/>
                    <a:lstStyle/>
                    <a:p>
                      <a:pPr algn="ctr" fontAlgn="b"/>
                      <a:r>
                        <a:rPr lang="nl-BE" sz="1400" u="none" strike="noStrike" dirty="0">
                          <a:effectLst/>
                        </a:rPr>
                        <a:t>Stadion</a:t>
                      </a:r>
                      <a:endParaRPr lang="nl-BE"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r>
                        <a:rPr lang="nl-NL" sz="1400" dirty="0"/>
                        <a:t>35</a:t>
                      </a:r>
                      <a:endParaRPr lang="nl-BE" sz="1400" dirty="0"/>
                    </a:p>
                  </a:txBody>
                  <a:tcPr anchor="ctr"/>
                </a:tc>
                <a:tc>
                  <a:txBody>
                    <a:bodyPr/>
                    <a:lstStyle/>
                    <a:p>
                      <a:pPr algn="ctr"/>
                      <a:r>
                        <a:rPr lang="nl-NL" sz="1400" dirty="0"/>
                        <a:t>14%</a:t>
                      </a:r>
                      <a:endParaRPr lang="nl-BE" sz="1400" dirty="0"/>
                    </a:p>
                  </a:txBody>
                  <a:tcPr anchor="ctr"/>
                </a:tc>
                <a:extLst>
                  <a:ext uri="{0D108BD9-81ED-4DB2-BD59-A6C34878D82A}">
                    <a16:rowId xmlns:a16="http://schemas.microsoft.com/office/drawing/2014/main" val="3040270799"/>
                  </a:ext>
                </a:extLst>
              </a:tr>
              <a:tr h="429805">
                <a:tc>
                  <a:txBody>
                    <a:bodyPr/>
                    <a:lstStyle/>
                    <a:p>
                      <a:pPr algn="ctr" fontAlgn="b"/>
                      <a:r>
                        <a:rPr lang="nl-BE" sz="1400" u="none" strike="noStrike" dirty="0">
                          <a:effectLst/>
                        </a:rPr>
                        <a:t>Podiumzaal</a:t>
                      </a:r>
                      <a:endParaRPr lang="nl-BE"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r>
                        <a:rPr lang="nl-NL" sz="1400" dirty="0"/>
                        <a:t>49</a:t>
                      </a:r>
                      <a:endParaRPr lang="nl-BE" sz="1400" dirty="0"/>
                    </a:p>
                  </a:txBody>
                  <a:tcPr anchor="ctr"/>
                </a:tc>
                <a:tc>
                  <a:txBody>
                    <a:bodyPr/>
                    <a:lstStyle/>
                    <a:p>
                      <a:pPr algn="ctr"/>
                      <a:r>
                        <a:rPr lang="nl-NL" sz="1400" dirty="0"/>
                        <a:t>19%</a:t>
                      </a:r>
                      <a:endParaRPr lang="nl-BE" sz="1400" dirty="0"/>
                    </a:p>
                  </a:txBody>
                  <a:tcPr anchor="ctr"/>
                </a:tc>
                <a:extLst>
                  <a:ext uri="{0D108BD9-81ED-4DB2-BD59-A6C34878D82A}">
                    <a16:rowId xmlns:a16="http://schemas.microsoft.com/office/drawing/2014/main" val="820448776"/>
                  </a:ext>
                </a:extLst>
              </a:tr>
              <a:tr h="429805">
                <a:tc>
                  <a:txBody>
                    <a:bodyPr/>
                    <a:lstStyle/>
                    <a:p>
                      <a:pPr algn="ctr" fontAlgn="b"/>
                      <a:r>
                        <a:rPr lang="nl-NL" sz="1400" u="none" strike="noStrike" dirty="0">
                          <a:effectLst/>
                        </a:rPr>
                        <a:t>Niet haalbaar</a:t>
                      </a:r>
                      <a:endParaRPr lang="nl-NL"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r>
                        <a:rPr lang="nl-NL" sz="1400" dirty="0"/>
                        <a:t>14</a:t>
                      </a:r>
                      <a:endParaRPr lang="nl-BE" sz="1400" dirty="0"/>
                    </a:p>
                  </a:txBody>
                  <a:tcPr anchor="ctr"/>
                </a:tc>
                <a:tc>
                  <a:txBody>
                    <a:bodyPr/>
                    <a:lstStyle/>
                    <a:p>
                      <a:pPr algn="ctr"/>
                      <a:r>
                        <a:rPr lang="nl-NL" sz="1400" dirty="0"/>
                        <a:t>5%</a:t>
                      </a:r>
                      <a:endParaRPr lang="nl-BE" sz="1400" dirty="0"/>
                    </a:p>
                  </a:txBody>
                  <a:tcPr anchor="ctr"/>
                </a:tc>
                <a:extLst>
                  <a:ext uri="{0D108BD9-81ED-4DB2-BD59-A6C34878D82A}">
                    <a16:rowId xmlns:a16="http://schemas.microsoft.com/office/drawing/2014/main" val="2507965733"/>
                  </a:ext>
                </a:extLst>
              </a:tr>
              <a:tr h="429805">
                <a:tc>
                  <a:txBody>
                    <a:bodyPr/>
                    <a:lstStyle/>
                    <a:p>
                      <a:pPr algn="ctr" fontAlgn="b"/>
                      <a:r>
                        <a:rPr lang="nl-BE" sz="1400" u="none" strike="noStrike" dirty="0">
                          <a:effectLst/>
                        </a:rPr>
                        <a:t>Andere locatie</a:t>
                      </a:r>
                      <a:endParaRPr lang="nl-BE"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r>
                        <a:rPr lang="nl-NL" sz="1400" dirty="0"/>
                        <a:t>13</a:t>
                      </a:r>
                      <a:endParaRPr lang="nl-BE" sz="1400" dirty="0"/>
                    </a:p>
                  </a:txBody>
                  <a:tcPr anchor="ctr"/>
                </a:tc>
                <a:tc>
                  <a:txBody>
                    <a:bodyPr/>
                    <a:lstStyle/>
                    <a:p>
                      <a:pPr algn="ctr"/>
                      <a:r>
                        <a:rPr lang="nl-NL" sz="1400" dirty="0"/>
                        <a:t>5%</a:t>
                      </a:r>
                      <a:endParaRPr lang="nl-BE" sz="1400" dirty="0"/>
                    </a:p>
                  </a:txBody>
                  <a:tcPr anchor="ctr"/>
                </a:tc>
                <a:extLst>
                  <a:ext uri="{0D108BD9-81ED-4DB2-BD59-A6C34878D82A}">
                    <a16:rowId xmlns:a16="http://schemas.microsoft.com/office/drawing/2014/main" val="3889185818"/>
                  </a:ext>
                </a:extLst>
              </a:tr>
              <a:tr h="429805">
                <a:tc>
                  <a:txBody>
                    <a:bodyPr/>
                    <a:lstStyle/>
                    <a:p>
                      <a:pPr algn="ctr" fontAlgn="b"/>
                      <a:r>
                        <a:rPr lang="nl-BE" sz="1400" u="none" strike="noStrike" dirty="0">
                          <a:effectLst/>
                        </a:rPr>
                        <a:t> </a:t>
                      </a:r>
                      <a:endParaRPr lang="nl-BE" sz="1400" b="0" i="0" u="none" strike="noStrike" dirty="0">
                        <a:solidFill>
                          <a:srgbClr val="000000"/>
                        </a:solidFill>
                        <a:effectLst/>
                        <a:latin typeface="Calibri" panose="020F0502020204030204" pitchFamily="34" charset="0"/>
                      </a:endParaRPr>
                    </a:p>
                  </a:txBody>
                  <a:tcPr marL="7859" marR="7859" marT="7859" marB="0" anchor="ctr"/>
                </a:tc>
                <a:tc>
                  <a:txBody>
                    <a:bodyPr/>
                    <a:lstStyle/>
                    <a:p>
                      <a:pPr algn="ctr"/>
                      <a:endParaRPr lang="nl-BE" sz="1400"/>
                    </a:p>
                  </a:txBody>
                  <a:tcPr anchor="ctr"/>
                </a:tc>
                <a:tc>
                  <a:txBody>
                    <a:bodyPr/>
                    <a:lstStyle/>
                    <a:p>
                      <a:pPr algn="ctr"/>
                      <a:endParaRPr lang="nl-BE" sz="1400"/>
                    </a:p>
                  </a:txBody>
                  <a:tcPr anchor="ctr"/>
                </a:tc>
                <a:extLst>
                  <a:ext uri="{0D108BD9-81ED-4DB2-BD59-A6C34878D82A}">
                    <a16:rowId xmlns:a16="http://schemas.microsoft.com/office/drawing/2014/main" val="2971749978"/>
                  </a:ext>
                </a:extLst>
              </a:tr>
              <a:tr h="429805">
                <a:tc>
                  <a:txBody>
                    <a:bodyPr/>
                    <a:lstStyle/>
                    <a:p>
                      <a:pPr algn="ctr" fontAlgn="b"/>
                      <a:r>
                        <a:rPr lang="nl-BE" sz="1400" b="1" u="none" strike="noStrike" dirty="0">
                          <a:effectLst/>
                        </a:rPr>
                        <a:t>Totaal</a:t>
                      </a:r>
                      <a:endParaRPr lang="nl-BE" sz="1400" b="1" i="0" u="none" strike="noStrike" dirty="0">
                        <a:solidFill>
                          <a:srgbClr val="FF0000"/>
                        </a:solidFill>
                        <a:effectLst/>
                        <a:latin typeface="Calibri" panose="020F0502020204030204" pitchFamily="34" charset="0"/>
                      </a:endParaRPr>
                    </a:p>
                  </a:txBody>
                  <a:tcPr marL="7859" marR="7859" marT="7859" marB="0" anchor="ctr"/>
                </a:tc>
                <a:tc>
                  <a:txBody>
                    <a:bodyPr/>
                    <a:lstStyle/>
                    <a:p>
                      <a:pPr algn="ctr"/>
                      <a:r>
                        <a:rPr lang="nl-NL" sz="1400" b="1" dirty="0"/>
                        <a:t>257</a:t>
                      </a:r>
                      <a:endParaRPr lang="nl-BE" sz="1400" b="1" dirty="0"/>
                    </a:p>
                  </a:txBody>
                  <a:tcPr anchor="ctr"/>
                </a:tc>
                <a:tc>
                  <a:txBody>
                    <a:bodyPr/>
                    <a:lstStyle/>
                    <a:p>
                      <a:pPr algn="ctr"/>
                      <a:r>
                        <a:rPr lang="nl-NL" sz="1400" b="1" dirty="0"/>
                        <a:t>100%</a:t>
                      </a:r>
                      <a:endParaRPr lang="nl-BE" sz="1400" b="1" dirty="0"/>
                    </a:p>
                  </a:txBody>
                  <a:tcPr anchor="ctr"/>
                </a:tc>
                <a:extLst>
                  <a:ext uri="{0D108BD9-81ED-4DB2-BD59-A6C34878D82A}">
                    <a16:rowId xmlns:a16="http://schemas.microsoft.com/office/drawing/2014/main" val="2855513013"/>
                  </a:ext>
                </a:extLst>
              </a:tr>
            </a:tbl>
          </a:graphicData>
        </a:graphic>
      </p:graphicFrame>
    </p:spTree>
    <p:extLst>
      <p:ext uri="{BB962C8B-B14F-4D97-AF65-F5344CB8AC3E}">
        <p14:creationId xmlns:p14="http://schemas.microsoft.com/office/powerpoint/2010/main" val="3827922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019908" y="331425"/>
            <a:ext cx="10299660" cy="590931"/>
          </a:xfrm>
        </p:spPr>
        <p:txBody>
          <a:bodyPr/>
          <a:lstStyle/>
          <a:p>
            <a:r>
              <a:rPr lang="nl-NL" dirty="0"/>
              <a:t>Communicatie</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019908" y="1380476"/>
            <a:ext cx="10518949" cy="2803844"/>
          </a:xfrm>
          <a:noFill/>
        </p:spPr>
        <p:txBody>
          <a:bodyPr/>
          <a:lstStyle/>
          <a:p>
            <a:r>
              <a:rPr lang="nl-NL" sz="2400" b="0" dirty="0">
                <a:solidFill>
                  <a:schemeClr val="tx1"/>
                </a:solidFill>
              </a:rPr>
              <a:t>Alle communicatie zal terug te vinden zijn op </a:t>
            </a:r>
            <a:r>
              <a:rPr lang="nl-NL" sz="2400" b="0" dirty="0">
                <a:solidFill>
                  <a:srgbClr val="FF0000"/>
                </a:solidFill>
                <a:hlinkClick r:id="rId2"/>
              </a:rPr>
              <a:t>www.brasschaat.be/masterplanpark</a:t>
            </a:r>
            <a:endParaRPr lang="nl-NL" sz="2400" b="0" dirty="0">
              <a:solidFill>
                <a:srgbClr val="FF0000"/>
              </a:solidFill>
            </a:endParaRPr>
          </a:p>
          <a:p>
            <a:r>
              <a:rPr lang="nl-NL" sz="2400" b="0" dirty="0">
                <a:solidFill>
                  <a:schemeClr val="tx1"/>
                </a:solidFill>
              </a:rPr>
              <a:t>Updates worden hieraan toegevoegd, jullie worden via jullie contactpersoon op de hoogte gebracht</a:t>
            </a:r>
          </a:p>
          <a:p>
            <a:r>
              <a:rPr lang="nl-NL" sz="2400" b="0" dirty="0">
                <a:solidFill>
                  <a:schemeClr val="tx1"/>
                </a:solidFill>
              </a:rPr>
              <a:t>Behoeften die niet (5%) of op alternatieve locaties (5%) worden ingevuld: aanvragers worden persoonlijk gecontacteerd</a:t>
            </a:r>
          </a:p>
          <a:p>
            <a:endParaRPr lang="nl-NL" sz="24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fld id="{547039D0-2073-432C-954D-DE80AC7EA0BD}" type="slidenum">
              <a:rPr lang="nl-BE" smtClean="0"/>
              <a:pPr/>
              <a:t>33</a:t>
            </a:fld>
            <a:endParaRPr lang="nl-BE" dirty="0"/>
          </a:p>
        </p:txBody>
      </p:sp>
    </p:spTree>
    <p:extLst>
      <p:ext uri="{BB962C8B-B14F-4D97-AF65-F5344CB8AC3E}">
        <p14:creationId xmlns:p14="http://schemas.microsoft.com/office/powerpoint/2010/main" val="2036247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97C3F-D111-49A4-B04F-5DAD284147BC}"/>
              </a:ext>
            </a:extLst>
          </p:cNvPr>
          <p:cNvSpPr>
            <a:spLocks noGrp="1"/>
          </p:cNvSpPr>
          <p:nvPr>
            <p:ph type="title"/>
          </p:nvPr>
        </p:nvSpPr>
        <p:spPr>
          <a:xfrm>
            <a:off x="1246216" y="1687678"/>
            <a:ext cx="9699568" cy="2585323"/>
          </a:xfrm>
        </p:spPr>
        <p:txBody>
          <a:bodyPr/>
          <a:lstStyle/>
          <a:p>
            <a:pPr marL="342900" indent="-342900">
              <a:buFont typeface="Arial" panose="020B0604020202020204" pitchFamily="34" charset="0"/>
              <a:buChar char="•"/>
            </a:pPr>
            <a:r>
              <a:rPr lang="nl-NL" sz="2400" dirty="0">
                <a:solidFill>
                  <a:schemeClr val="tx1">
                    <a:lumMod val="50000"/>
                    <a:lumOff val="50000"/>
                  </a:schemeClr>
                </a:solidFill>
              </a:rPr>
              <a:t>Praktisch:</a:t>
            </a:r>
            <a:br>
              <a:rPr lang="nl-NL" sz="2400" dirty="0">
                <a:solidFill>
                  <a:schemeClr val="tx1">
                    <a:lumMod val="50000"/>
                    <a:lumOff val="50000"/>
                  </a:schemeClr>
                </a:solidFill>
              </a:rPr>
            </a:br>
            <a:br>
              <a:rPr lang="nl-NL" sz="2400" b="0" dirty="0">
                <a:solidFill>
                  <a:schemeClr val="tx1">
                    <a:lumMod val="50000"/>
                    <a:lumOff val="50000"/>
                  </a:schemeClr>
                </a:solidFill>
              </a:rPr>
            </a:br>
            <a:r>
              <a:rPr lang="nl-NL" sz="2000" b="0" dirty="0">
                <a:solidFill>
                  <a:schemeClr val="tx1">
                    <a:lumMod val="50000"/>
                    <a:lumOff val="50000"/>
                  </a:schemeClr>
                </a:solidFill>
              </a:rPr>
              <a:t>Heb je vragen? Stuur ze in de chat van deze presentatie.</a:t>
            </a:r>
            <a:br>
              <a:rPr lang="nl-NL" sz="2000" b="0" dirty="0">
                <a:solidFill>
                  <a:schemeClr val="tx1">
                    <a:lumMod val="50000"/>
                    <a:lumOff val="50000"/>
                  </a:schemeClr>
                </a:solidFill>
              </a:rPr>
            </a:br>
            <a:r>
              <a:rPr lang="nl-NL" sz="2000" b="0" dirty="0">
                <a:solidFill>
                  <a:schemeClr val="tx1">
                    <a:lumMod val="50000"/>
                    <a:lumOff val="50000"/>
                  </a:schemeClr>
                </a:solidFill>
              </a:rPr>
              <a:t>Wij lijsten alle vragen op en beantwoorden ze in een </a:t>
            </a:r>
            <a:r>
              <a:rPr lang="nl-NL" sz="2000" dirty="0">
                <a:solidFill>
                  <a:schemeClr val="tx1">
                    <a:lumMod val="50000"/>
                    <a:lumOff val="50000"/>
                  </a:schemeClr>
                </a:solidFill>
              </a:rPr>
              <a:t>FAQ</a:t>
            </a:r>
            <a:r>
              <a:rPr lang="nl-NL" sz="2000" b="0" dirty="0">
                <a:solidFill>
                  <a:schemeClr val="tx1">
                    <a:lumMod val="50000"/>
                    <a:lumOff val="50000"/>
                  </a:schemeClr>
                </a:solidFill>
              </a:rPr>
              <a:t> en bezorgen je deze digitaal.</a:t>
            </a:r>
            <a:br>
              <a:rPr lang="nl-NL" sz="2000" b="0" dirty="0">
                <a:solidFill>
                  <a:schemeClr val="tx1">
                    <a:lumMod val="50000"/>
                    <a:lumOff val="50000"/>
                  </a:schemeClr>
                </a:solidFill>
              </a:rPr>
            </a:br>
            <a:r>
              <a:rPr lang="nl-NL" sz="2000" b="0" dirty="0">
                <a:solidFill>
                  <a:schemeClr val="tx1">
                    <a:lumMod val="50000"/>
                    <a:lumOff val="50000"/>
                  </a:schemeClr>
                </a:solidFill>
              </a:rPr>
              <a:t>Je kan ze terugvinden op de website </a:t>
            </a:r>
            <a:r>
              <a:rPr lang="nl-NL" sz="2000" b="0" dirty="0"/>
              <a:t>www.brasschaat.be/masterplanpark</a:t>
            </a:r>
            <a:br>
              <a:rPr lang="nl-NL" sz="2000" b="0" dirty="0"/>
            </a:br>
            <a:br>
              <a:rPr lang="nl-BE" sz="2000" dirty="0"/>
            </a:br>
            <a:r>
              <a:rPr lang="nl-NL" sz="2000" dirty="0">
                <a:solidFill>
                  <a:schemeClr val="tx1">
                    <a:lumMod val="50000"/>
                    <a:lumOff val="50000"/>
                  </a:schemeClr>
                </a:solidFill>
              </a:rPr>
              <a:t>Wij nemen deze presentatie digitaal op.</a:t>
            </a:r>
            <a:br>
              <a:rPr lang="nl-BE" sz="1200" dirty="0">
                <a:solidFill>
                  <a:schemeClr val="tx1">
                    <a:lumMod val="50000"/>
                    <a:lumOff val="50000"/>
                  </a:schemeClr>
                </a:solidFill>
              </a:rPr>
            </a:br>
            <a:endParaRPr lang="nl-BE" sz="1200" dirty="0"/>
          </a:p>
        </p:txBody>
      </p:sp>
      <p:sp>
        <p:nvSpPr>
          <p:cNvPr id="4" name="Tijdelijke aanduiding voor dianummer 3">
            <a:extLst>
              <a:ext uri="{FF2B5EF4-FFF2-40B4-BE49-F238E27FC236}">
                <a16:creationId xmlns:a16="http://schemas.microsoft.com/office/drawing/2014/main" id="{A53775DC-8FF7-4A69-8803-3F4A4B5F7266}"/>
              </a:ext>
            </a:extLst>
          </p:cNvPr>
          <p:cNvSpPr>
            <a:spLocks noGrp="1"/>
          </p:cNvSpPr>
          <p:nvPr>
            <p:ph type="sldNum" sz="quarter" idx="12"/>
          </p:nvPr>
        </p:nvSpPr>
        <p:spPr/>
        <p:txBody>
          <a:bodyPr/>
          <a:lstStyle/>
          <a:p>
            <a:fld id="{547039D0-2073-432C-954D-DE80AC7EA0BD}" type="slidenum">
              <a:rPr lang="nl-BE" smtClean="0"/>
              <a:pPr/>
              <a:t>34</a:t>
            </a:fld>
            <a:endParaRPr lang="nl-BE" dirty="0"/>
          </a:p>
        </p:txBody>
      </p:sp>
    </p:spTree>
    <p:extLst>
      <p:ext uri="{BB962C8B-B14F-4D97-AF65-F5344CB8AC3E}">
        <p14:creationId xmlns:p14="http://schemas.microsoft.com/office/powerpoint/2010/main" val="2814175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B0A12C8-B2D0-43F9-A4FC-C7CF23089293}"/>
              </a:ext>
            </a:extLst>
          </p:cNvPr>
          <p:cNvPicPr>
            <a:picLocks noChangeAspect="1"/>
          </p:cNvPicPr>
          <p:nvPr/>
        </p:nvPicPr>
        <p:blipFill rotWithShape="1">
          <a:blip r:embed="rId2">
            <a:extLst>
              <a:ext uri="{28A0092B-C50C-407E-A947-70E740481C1C}">
                <a14:useLocalDpi xmlns:a14="http://schemas.microsoft.com/office/drawing/2010/main" val="0"/>
              </a:ext>
            </a:extLst>
          </a:blip>
          <a:srcRect l="50454"/>
          <a:stretch/>
        </p:blipFill>
        <p:spPr>
          <a:xfrm>
            <a:off x="188123" y="980748"/>
            <a:ext cx="5066363" cy="3911839"/>
          </a:xfrm>
          <a:prstGeom prst="rect">
            <a:avLst/>
          </a:prstGeom>
        </p:spPr>
      </p:pic>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toepassing principes circulair bouwen</a:t>
            </a:r>
            <a:endParaRPr lang="nl-BE" sz="2800" b="0" dirty="0">
              <a:solidFill>
                <a:schemeClr val="tx1"/>
              </a:solidFill>
            </a:endParaRPr>
          </a:p>
        </p:txBody>
      </p:sp>
      <p:sp>
        <p:nvSpPr>
          <p:cNvPr id="8" name="Rechthoek 7">
            <a:extLst>
              <a:ext uri="{FF2B5EF4-FFF2-40B4-BE49-F238E27FC236}">
                <a16:creationId xmlns:a16="http://schemas.microsoft.com/office/drawing/2014/main" id="{AD27B8CB-E6CB-44A6-886C-791A8B76E10C}"/>
              </a:ext>
            </a:extLst>
          </p:cNvPr>
          <p:cNvSpPr/>
          <p:nvPr/>
        </p:nvSpPr>
        <p:spPr>
          <a:xfrm>
            <a:off x="4709936" y="980748"/>
            <a:ext cx="6738730" cy="6432530"/>
          </a:xfrm>
          <a:prstGeom prst="rect">
            <a:avLst/>
          </a:prstGeom>
        </p:spPr>
        <p:txBody>
          <a:bodyPr wrap="square">
            <a:spAutoFit/>
          </a:bodyPr>
          <a:lstStyle/>
          <a:p>
            <a:r>
              <a:rPr lang="nl-NL" sz="2000" b="1" dirty="0">
                <a:latin typeface="Arial" panose="020B0604020202020204" pitchFamily="34" charset="0"/>
                <a:ea typeface="+mj-ea"/>
                <a:cs typeface="Arial" panose="020B0604020202020204" pitchFamily="34" charset="0"/>
              </a:rPr>
              <a:t>Duurzaam (her)gebruik van materialen en bouwdelen</a:t>
            </a:r>
          </a:p>
          <a:p>
            <a:pPr marL="457200" indent="-457200">
              <a:buFont typeface="Arial" panose="020B0604020202020204" pitchFamily="34" charset="0"/>
              <a:buChar char="•"/>
            </a:pPr>
            <a:r>
              <a:rPr lang="nl-NL" sz="2000" dirty="0">
                <a:latin typeface="Arial" panose="020B0604020202020204" pitchFamily="34" charset="0"/>
                <a:ea typeface="+mj-ea"/>
                <a:cs typeface="Arial" panose="020B0604020202020204" pitchFamily="34" charset="0"/>
              </a:rPr>
              <a:t>structurele elementen en casco van de gebouwen blijven maximaal behouden</a:t>
            </a:r>
          </a:p>
          <a:p>
            <a:endParaRPr lang="nl-NL" sz="800" dirty="0">
              <a:solidFill>
                <a:schemeClr val="tx1">
                  <a:lumMod val="50000"/>
                  <a:lumOff val="50000"/>
                </a:schemeClr>
              </a:solidFill>
              <a:latin typeface="Arial" panose="020B0604020202020204" pitchFamily="34" charset="0"/>
              <a:ea typeface="+mj-ea"/>
              <a:cs typeface="Arial" panose="020B0604020202020204" pitchFamily="34" charset="0"/>
            </a:endParaRPr>
          </a:p>
          <a:p>
            <a:pPr marL="914400" lvl="1" indent="-457200">
              <a:buFont typeface="Wingdings" panose="05000000000000000000" pitchFamily="2" charset="2"/>
              <a:buChar char="à"/>
            </a:pPr>
            <a:r>
              <a:rPr lang="nl-NL" sz="20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besparen grondstoffen </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geen nieuwe ontginningen nodig</a:t>
            </a:r>
          </a:p>
          <a:p>
            <a:pPr marL="914400" lvl="1" indent="-457200">
              <a:buFont typeface="Wingdings" panose="05000000000000000000" pitchFamily="2" charset="2"/>
              <a:buChar char="à"/>
            </a:pPr>
            <a:r>
              <a:rPr lang="nl-NL" sz="20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lagere CO2-uitstoot</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geen energie nodig voor ontginning of productie van basismaterialen</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geen emissie door transport</a:t>
            </a:r>
            <a:endParaRPr lang="nl-NL" sz="8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endParaRPr>
          </a:p>
          <a:p>
            <a:pPr marL="914400" lvl="1" indent="-457200">
              <a:buFont typeface="Wingdings" panose="05000000000000000000" pitchFamily="2" charset="2"/>
              <a:buChar char="à"/>
            </a:pPr>
            <a:r>
              <a:rPr lang="nl-NL" sz="20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kortere realisatieperiode</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behoud van grote structurele elementen</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behoud van een winddicht gebouw</a:t>
            </a:r>
          </a:p>
          <a:p>
            <a:pPr marL="457200" indent="-457200">
              <a:buFont typeface="Wingdings" panose="05000000000000000000" pitchFamily="2" charset="2"/>
              <a:buChar char="à"/>
            </a:pPr>
            <a:endParaRPr lang="nl-NL" sz="8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endParaRPr>
          </a:p>
          <a:p>
            <a:pPr marL="914400" lvl="1" indent="-457200">
              <a:buFont typeface="Wingdings" panose="05000000000000000000" pitchFamily="2" charset="2"/>
              <a:buChar char="à"/>
            </a:pPr>
            <a:r>
              <a:rPr lang="nl-NL" sz="20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verminderen van afval en afvalverwerking</a:t>
            </a:r>
          </a:p>
          <a:p>
            <a:pPr marL="1200150" lvl="2" indent="-285750">
              <a:buFont typeface="Arial" panose="020B0604020202020204" pitchFamily="34" charset="0"/>
              <a:buChar char="•"/>
            </a:pPr>
            <a:r>
              <a:rPr lang="nl-NL" sz="1600" dirty="0">
                <a:solidFill>
                  <a:schemeClr val="tx1">
                    <a:lumMod val="50000"/>
                    <a:lumOff val="50000"/>
                  </a:schemeClr>
                </a:solidFill>
                <a:latin typeface="Arial" panose="020B0604020202020204" pitchFamily="34" charset="0"/>
                <a:ea typeface="+mj-ea"/>
                <a:cs typeface="Arial" panose="020B0604020202020204" pitchFamily="34" charset="0"/>
                <a:sym typeface="Wingdings" panose="05000000000000000000" pitchFamily="2" charset="2"/>
              </a:rPr>
              <a:t>minder afval bij de ontginning, productie, door afbraak en verpakking van de materialen door hergebruik</a:t>
            </a:r>
          </a:p>
          <a:p>
            <a:endParaRPr lang="nl-NL" sz="800" dirty="0">
              <a:latin typeface="Arial" panose="020B0604020202020204" pitchFamily="34" charset="0"/>
              <a:ea typeface="+mj-ea"/>
              <a:cs typeface="Arial" panose="020B0604020202020204" pitchFamily="34" charset="0"/>
              <a:sym typeface="Wingdings" panose="05000000000000000000" pitchFamily="2" charset="2"/>
            </a:endParaRPr>
          </a:p>
          <a:p>
            <a:r>
              <a:rPr lang="nl-BE" sz="2000" b="1" dirty="0">
                <a:latin typeface="Arial" panose="020B0604020202020204" pitchFamily="34" charset="0"/>
                <a:ea typeface="+mj-ea"/>
                <a:cs typeface="Arial" panose="020B0604020202020204" pitchFamily="34" charset="0"/>
              </a:rPr>
              <a:t>Duurzaam ruimtegebruik</a:t>
            </a:r>
          </a:p>
          <a:p>
            <a:pPr marL="457200" indent="-457200">
              <a:buFont typeface="Arial" panose="020B0604020202020204" pitchFamily="34" charset="0"/>
              <a:buChar char="•"/>
            </a:pPr>
            <a:r>
              <a:rPr lang="nl-BE" sz="2000" dirty="0">
                <a:latin typeface="Arial" panose="020B0604020202020204" pitchFamily="34" charset="0"/>
                <a:ea typeface="+mj-ea"/>
                <a:cs typeface="Arial" panose="020B0604020202020204" pitchFamily="34" charset="0"/>
              </a:rPr>
              <a:t>gebouwen flexibel beschikbaar maken voor verschillende gebruikers</a:t>
            </a:r>
          </a:p>
          <a:p>
            <a:br>
              <a:rPr lang="nl-NL" sz="2000" dirty="0">
                <a:latin typeface="Arial" panose="020B0604020202020204" pitchFamily="34" charset="0"/>
                <a:ea typeface="+mj-ea"/>
                <a:cs typeface="Arial" panose="020B0604020202020204" pitchFamily="34" charset="0"/>
              </a:rPr>
            </a:br>
            <a:endParaRPr lang="nl-NL" sz="2000" dirty="0">
              <a:highlight>
                <a:srgbClr val="FF0000"/>
              </a:highlight>
              <a:latin typeface="Arial" panose="020B0604020202020204" pitchFamily="34" charset="0"/>
              <a:ea typeface="+mj-ea"/>
              <a:cs typeface="Arial" panose="020B0604020202020204" pitchFamily="34" charset="0"/>
            </a:endParaRPr>
          </a:p>
          <a:p>
            <a:endParaRPr lang="nl-BE" sz="2000" dirty="0">
              <a:highlight>
                <a:srgbClr val="FF0000"/>
              </a:highligh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1749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1246216" y="3105835"/>
            <a:ext cx="9699568" cy="646331"/>
          </a:xfrm>
        </p:spPr>
        <p:txBody>
          <a:bodyPr anchor="ctr"/>
          <a:lstStyle/>
          <a:p>
            <a:r>
              <a:rPr lang="nl-NL" sz="4000" dirty="0"/>
              <a:t>1. Stadion</a:t>
            </a:r>
            <a:endParaRPr lang="nl-BE" sz="4000" dirty="0"/>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68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2C862-0A15-4DA3-8AC0-FB255E7A6DAC}"/>
              </a:ext>
            </a:extLst>
          </p:cNvPr>
          <p:cNvSpPr>
            <a:spLocks noGrp="1"/>
          </p:cNvSpPr>
          <p:nvPr>
            <p:ph type="title"/>
          </p:nvPr>
        </p:nvSpPr>
        <p:spPr>
          <a:xfrm>
            <a:off x="4944104" y="360000"/>
            <a:ext cx="6432613" cy="590931"/>
          </a:xfrm>
        </p:spPr>
        <p:txBody>
          <a:bodyPr/>
          <a:lstStyle/>
          <a:p>
            <a:r>
              <a:rPr lang="nl-NL" dirty="0"/>
              <a:t>bestaande toestand</a:t>
            </a:r>
            <a:endParaRPr lang="nl-BE" dirty="0"/>
          </a:p>
        </p:txBody>
      </p:sp>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4886955" y="1539500"/>
            <a:ext cx="6432612" cy="5293757"/>
          </a:xfrm>
        </p:spPr>
        <p:txBody>
          <a:bodyPr/>
          <a:lstStyle/>
          <a:p>
            <a:pPr lvl="0"/>
            <a:endParaRPr lang="nl-NL" sz="2000" b="0" dirty="0">
              <a:solidFill>
                <a:schemeClr val="tx1"/>
              </a:solidFill>
            </a:endParaRPr>
          </a:p>
          <a:p>
            <a:pPr lvl="0"/>
            <a:r>
              <a:rPr lang="nl-NL" sz="2000" dirty="0">
                <a:solidFill>
                  <a:schemeClr val="tx1"/>
                </a:solidFill>
              </a:rPr>
              <a:t>Opbouw = betonnen skeletstructuur</a:t>
            </a:r>
            <a:endParaRPr lang="nl-NL" sz="2000" b="0" dirty="0">
              <a:solidFill>
                <a:schemeClr val="tx1"/>
              </a:solidFill>
            </a:endParaRPr>
          </a:p>
          <a:p>
            <a:pPr lvl="0"/>
            <a:r>
              <a:rPr lang="nl-NL" sz="2000" dirty="0">
                <a:solidFill>
                  <a:schemeClr val="tx1"/>
                </a:solidFill>
              </a:rPr>
              <a:t>Stabiliteit  is onderzocht en in orde bevonden</a:t>
            </a:r>
            <a:r>
              <a:rPr lang="nl-NL" sz="2000" b="0" dirty="0">
                <a:solidFill>
                  <a:schemeClr val="tx1"/>
                </a:solidFill>
              </a:rPr>
              <a:t>. Vrij recent werden nog betonherstellingswerken uitgevoerd en werden de glazen zijpanelen van de tribune vervangen. </a:t>
            </a:r>
          </a:p>
          <a:p>
            <a:r>
              <a:rPr lang="nl-NL" sz="2000" b="0" dirty="0">
                <a:solidFill>
                  <a:schemeClr val="tx1"/>
                </a:solidFill>
              </a:rPr>
              <a:t>De cafetaria is vrij donker, het zicht op het veld is beperkt.</a:t>
            </a:r>
          </a:p>
          <a:p>
            <a:pPr lvl="0"/>
            <a:r>
              <a:rPr lang="nl-NL" sz="2000" b="0" dirty="0">
                <a:solidFill>
                  <a:schemeClr val="tx1"/>
                </a:solidFill>
              </a:rPr>
              <a:t>Naast de cafetaria is het gelijkvloers opgedeeld in kleedkamers, diverse sanitaire ruimten en bergingen. De ruimtes doen duf aan en hebben te kampen met vochtproblemen door onvoldoende ventilatie. </a:t>
            </a:r>
          </a:p>
          <a:p>
            <a:pPr lvl="0"/>
            <a:r>
              <a:rPr lang="nl-NL" sz="2000" b="0" dirty="0">
                <a:solidFill>
                  <a:schemeClr val="tx1"/>
                </a:solidFill>
              </a:rPr>
              <a:t>De ruimte onder de tribune, op de verdieping, wordt zeer beperkt benut. </a:t>
            </a:r>
          </a:p>
          <a:p>
            <a:pPr marL="0" indent="0">
              <a:buNone/>
            </a:pPr>
            <a:endParaRPr lang="nl-BE"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72F4E8A4-1D80-41E6-8A99-C2ADC2FEE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 y="0"/>
            <a:ext cx="4860000" cy="358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D6CB080-824B-4C80-A516-37C422EB7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3784"/>
            <a:ext cx="4860000" cy="36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16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91F4639-46E9-43D4-9BEC-2FA000D8A3FF}"/>
              </a:ext>
            </a:extLst>
          </p:cNvPr>
          <p:cNvSpPr>
            <a:spLocks noGrp="1"/>
          </p:cNvSpPr>
          <p:nvPr>
            <p:ph idx="1"/>
          </p:nvPr>
        </p:nvSpPr>
        <p:spPr>
          <a:xfrm>
            <a:off x="1109485" y="1217152"/>
            <a:ext cx="10299659" cy="3888244"/>
          </a:xfrm>
          <a:noFill/>
        </p:spPr>
        <p:txBody>
          <a:bodyPr vert="horz" wrap="square" lIns="91440" tIns="45720" rIns="91440" bIns="45720" rtlCol="0" anchor="t">
            <a:spAutoFit/>
          </a:bodyPr>
          <a:lstStyle/>
          <a:p>
            <a:pPr marL="0" lvl="0" indent="0">
              <a:buNone/>
            </a:pPr>
            <a:r>
              <a:rPr lang="nl-NL" sz="2000" b="0" dirty="0">
                <a:solidFill>
                  <a:schemeClr val="tx1"/>
                </a:solidFill>
                <a:sym typeface="Wingdings" panose="05000000000000000000" pitchFamily="2" charset="2"/>
              </a:rPr>
              <a:t> m</a:t>
            </a:r>
            <a:r>
              <a:rPr lang="nl-NL" sz="2000" b="0" dirty="0">
                <a:solidFill>
                  <a:schemeClr val="tx1"/>
                </a:solidFill>
              </a:rPr>
              <a:t>ogelijke uitbreiding aan het Stadion is beperkt tot:</a:t>
            </a:r>
          </a:p>
          <a:p>
            <a:pPr marL="0" lvl="0" indent="0">
              <a:buNone/>
            </a:pPr>
            <a:endParaRPr lang="nl-NL" sz="2000" b="0" dirty="0">
              <a:solidFill>
                <a:schemeClr val="tx1"/>
              </a:solidFill>
            </a:endParaRPr>
          </a:p>
          <a:p>
            <a:pPr marL="0" lvl="0" indent="0">
              <a:buNone/>
            </a:pPr>
            <a:endParaRPr lang="nl-NL" sz="2000" b="0" dirty="0">
              <a:solidFill>
                <a:schemeClr val="tx1"/>
              </a:solidFill>
            </a:endParaRPr>
          </a:p>
          <a:p>
            <a:pPr marL="0" lvl="0" indent="0">
              <a:buNone/>
            </a:pPr>
            <a:endParaRPr lang="nl-NL" sz="2000" b="0" dirty="0">
              <a:solidFill>
                <a:schemeClr val="tx1"/>
              </a:solidFill>
            </a:endParaRPr>
          </a:p>
          <a:p>
            <a:pPr marL="0" lvl="0" indent="0">
              <a:buNone/>
            </a:pPr>
            <a:endParaRPr lang="nl-NL" sz="2000" b="0" dirty="0">
              <a:solidFill>
                <a:schemeClr val="tx1"/>
              </a:solidFill>
            </a:endParaRPr>
          </a:p>
          <a:p>
            <a:r>
              <a:rPr lang="nl-NL" sz="2000" b="0" dirty="0">
                <a:solidFill>
                  <a:schemeClr val="tx1"/>
                </a:solidFill>
              </a:rPr>
              <a:t>mits afbraak losstaande open tribunes</a:t>
            </a:r>
          </a:p>
          <a:p>
            <a:r>
              <a:rPr lang="nl-NL" sz="2000" b="0" dirty="0">
                <a:solidFill>
                  <a:schemeClr val="tx1"/>
                </a:solidFill>
              </a:rPr>
              <a:t>mits verwijderen van één zeecontainer</a:t>
            </a:r>
          </a:p>
          <a:p>
            <a:r>
              <a:rPr lang="nl-NL" sz="2000" b="0" dirty="0">
                <a:solidFill>
                  <a:schemeClr val="tx1"/>
                </a:solidFill>
                <a:latin typeface="Arial"/>
                <a:cs typeface="Arial"/>
              </a:rPr>
              <a:t>na handhaving van niet-vergunde constructies </a:t>
            </a:r>
            <a:br>
              <a:rPr lang="nl-NL" sz="2000" b="0" dirty="0">
                <a:solidFill>
                  <a:schemeClr val="tx1"/>
                </a:solidFill>
                <a:latin typeface="Arial"/>
                <a:cs typeface="Arial"/>
              </a:rPr>
            </a:br>
            <a:r>
              <a:rPr lang="nl-NL" sz="2000" b="0" dirty="0">
                <a:solidFill>
                  <a:schemeClr val="tx1"/>
                </a:solidFill>
                <a:latin typeface="Arial"/>
                <a:cs typeface="Arial"/>
              </a:rPr>
              <a:t>(berging wipschieting, 4 containers, fietsenstalling)</a:t>
            </a:r>
          </a:p>
          <a:p>
            <a:pPr marL="0" lvl="0" indent="0">
              <a:buNone/>
            </a:pPr>
            <a:endParaRPr lang="nl-BE" sz="2000" b="0" dirty="0">
              <a:solidFill>
                <a:schemeClr val="tx1"/>
              </a:solidFill>
            </a:endParaRPr>
          </a:p>
        </p:txBody>
      </p:sp>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randvoorwaarden RUP </a:t>
            </a:r>
            <a:endParaRPr lang="nl-BE" dirty="0"/>
          </a:p>
        </p:txBody>
      </p:sp>
      <p:graphicFrame>
        <p:nvGraphicFramePr>
          <p:cNvPr id="6" name="Tabel 7">
            <a:extLst>
              <a:ext uri="{FF2B5EF4-FFF2-40B4-BE49-F238E27FC236}">
                <a16:creationId xmlns:a16="http://schemas.microsoft.com/office/drawing/2014/main" id="{64C8B85D-7455-40A7-B504-EDE14936549C}"/>
              </a:ext>
            </a:extLst>
          </p:cNvPr>
          <p:cNvGraphicFramePr>
            <a:graphicFrameLocks noGrp="1"/>
          </p:cNvGraphicFramePr>
          <p:nvPr>
            <p:extLst>
              <p:ext uri="{D42A27DB-BD31-4B8C-83A1-F6EECF244321}">
                <p14:modId xmlns:p14="http://schemas.microsoft.com/office/powerpoint/2010/main" val="3738196711"/>
              </p:ext>
            </p:extLst>
          </p:nvPr>
        </p:nvGraphicFramePr>
        <p:xfrm>
          <a:off x="1107669" y="2365479"/>
          <a:ext cx="4174814" cy="792480"/>
        </p:xfrm>
        <a:graphic>
          <a:graphicData uri="http://schemas.openxmlformats.org/drawingml/2006/table">
            <a:tbl>
              <a:tblPr firstRow="1" bandRow="1">
                <a:tableStyleId>{5C22544A-7EE6-4342-B048-85BDC9FD1C3A}</a:tableStyleId>
              </a:tblPr>
              <a:tblGrid>
                <a:gridCol w="1367155">
                  <a:extLst>
                    <a:ext uri="{9D8B030D-6E8A-4147-A177-3AD203B41FA5}">
                      <a16:colId xmlns:a16="http://schemas.microsoft.com/office/drawing/2014/main" val="164116471"/>
                    </a:ext>
                  </a:extLst>
                </a:gridCol>
                <a:gridCol w="1170305">
                  <a:extLst>
                    <a:ext uri="{9D8B030D-6E8A-4147-A177-3AD203B41FA5}">
                      <a16:colId xmlns:a16="http://schemas.microsoft.com/office/drawing/2014/main" val="1784492340"/>
                    </a:ext>
                  </a:extLst>
                </a:gridCol>
                <a:gridCol w="1637354">
                  <a:extLst>
                    <a:ext uri="{9D8B030D-6E8A-4147-A177-3AD203B41FA5}">
                      <a16:colId xmlns:a16="http://schemas.microsoft.com/office/drawing/2014/main" val="2855596283"/>
                    </a:ext>
                  </a:extLst>
                </a:gridCol>
              </a:tblGrid>
              <a:tr h="386395">
                <a:tc>
                  <a:txBody>
                    <a:bodyPr/>
                    <a:lstStyle/>
                    <a:p>
                      <a:r>
                        <a:rPr lang="nl-NL" sz="2000" b="1" dirty="0">
                          <a:solidFill>
                            <a:schemeClr val="tx1"/>
                          </a:solidFill>
                          <a:latin typeface="Arial" panose="020B0604020202020204" pitchFamily="34" charset="0"/>
                          <a:cs typeface="Arial" panose="020B0604020202020204" pitchFamily="34" charset="0"/>
                        </a:rPr>
                        <a:t>bezetting</a:t>
                      </a:r>
                      <a:endParaRPr lang="nl-BE" sz="2000" b="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algn="r"/>
                      <a:r>
                        <a:rPr lang="nl-NL" sz="2000" b="0" dirty="0">
                          <a:solidFill>
                            <a:schemeClr val="tx1"/>
                          </a:solidFill>
                          <a:latin typeface="Arial" panose="020B0604020202020204" pitchFamily="34" charset="0"/>
                          <a:cs typeface="Arial" panose="020B0604020202020204" pitchFamily="34" charset="0"/>
                        </a:rPr>
                        <a:t>214,16</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r>
                        <a:rPr lang="nl-NL" sz="2000" b="0" dirty="0">
                          <a:solidFill>
                            <a:schemeClr val="tx1"/>
                          </a:solidFill>
                          <a:latin typeface="Arial" panose="020B0604020202020204" pitchFamily="34" charset="0"/>
                          <a:cs typeface="Arial" panose="020B0604020202020204" pitchFamily="34" charset="0"/>
                        </a:rPr>
                        <a:t>m²</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71773402"/>
                  </a:ext>
                </a:extLst>
              </a:tr>
              <a:tr h="370840">
                <a:tc>
                  <a:txBody>
                    <a:bodyPr/>
                    <a:lstStyle/>
                    <a:p>
                      <a:r>
                        <a:rPr lang="nl-NL" sz="2000" b="1" dirty="0">
                          <a:solidFill>
                            <a:schemeClr val="tx1"/>
                          </a:solidFill>
                          <a:latin typeface="Arial" panose="020B0604020202020204" pitchFamily="34" charset="0"/>
                          <a:cs typeface="Arial" panose="020B0604020202020204" pitchFamily="34" charset="0"/>
                        </a:rPr>
                        <a:t>V/T</a:t>
                      </a:r>
                      <a:endParaRPr lang="nl-BE" sz="2000" b="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algn="r"/>
                      <a:r>
                        <a:rPr lang="nl-NL" sz="2000" b="0" dirty="0">
                          <a:solidFill>
                            <a:schemeClr val="tx1"/>
                          </a:solidFill>
                          <a:latin typeface="Arial" panose="020B0604020202020204" pitchFamily="34" charset="0"/>
                          <a:cs typeface="Arial" panose="020B0604020202020204" pitchFamily="34" charset="0"/>
                        </a:rPr>
                        <a:t>1010,45</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r>
                        <a:rPr lang="nl-NL" sz="2000" b="0" dirty="0">
                          <a:solidFill>
                            <a:schemeClr val="tx1"/>
                          </a:solidFill>
                          <a:latin typeface="Arial" panose="020B0604020202020204" pitchFamily="34" charset="0"/>
                          <a:cs typeface="Arial" panose="020B0604020202020204" pitchFamily="34" charset="0"/>
                        </a:rPr>
                        <a:t>m²</a:t>
                      </a:r>
                      <a:endParaRPr lang="nl-BE" sz="2000" b="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60418100"/>
                  </a:ext>
                </a:extLst>
              </a:tr>
            </a:tbl>
          </a:graphicData>
        </a:graphic>
      </p:graphicFrame>
      <p:pic>
        <p:nvPicPr>
          <p:cNvPr id="11" name="Afbeelding 10">
            <a:extLst>
              <a:ext uri="{FF2B5EF4-FFF2-40B4-BE49-F238E27FC236}">
                <a16:creationId xmlns:a16="http://schemas.microsoft.com/office/drawing/2014/main" id="{8AD2D91C-C5D4-4DB3-9814-9B3BC243E53C}"/>
              </a:ext>
            </a:extLst>
          </p:cNvPr>
          <p:cNvPicPr/>
          <p:nvPr/>
        </p:nvPicPr>
        <p:blipFill rotWithShape="1">
          <a:blip r:embed="rId2" cstate="print">
            <a:extLst>
              <a:ext uri="{28A0092B-C50C-407E-A947-70E740481C1C}">
                <a14:useLocalDpi xmlns:a14="http://schemas.microsoft.com/office/drawing/2010/main" val="0"/>
              </a:ext>
            </a:extLst>
          </a:blip>
          <a:srcRect l="3146" t="4663" r="33278" b="4145"/>
          <a:stretch/>
        </p:blipFill>
        <p:spPr bwMode="auto">
          <a:xfrm>
            <a:off x="7555259" y="322119"/>
            <a:ext cx="4333875" cy="3972560"/>
          </a:xfrm>
          <a:prstGeom prst="rect">
            <a:avLst/>
          </a:prstGeom>
          <a:noFill/>
          <a:ln>
            <a:noFill/>
          </a:ln>
          <a:extLst>
            <a:ext uri="{53640926-AAD7-44D8-BBD7-CCE9431645EC}">
              <a14:shadowObscured xmlns:a14="http://schemas.microsoft.com/office/drawing/2010/main"/>
            </a:ext>
          </a:extLst>
        </p:spPr>
      </p:pic>
      <p:cxnSp>
        <p:nvCxnSpPr>
          <p:cNvPr id="10" name="Rechte verbindingslijn met pijl 9">
            <a:extLst>
              <a:ext uri="{FF2B5EF4-FFF2-40B4-BE49-F238E27FC236}">
                <a16:creationId xmlns:a16="http://schemas.microsoft.com/office/drawing/2014/main" id="{4B885435-D5CF-4E22-92A8-26D51C9DEE32}"/>
              </a:ext>
            </a:extLst>
          </p:cNvPr>
          <p:cNvCxnSpPr>
            <a:cxnSpLocks/>
          </p:cNvCxnSpPr>
          <p:nvPr/>
        </p:nvCxnSpPr>
        <p:spPr>
          <a:xfrm flipH="1" flipV="1">
            <a:off x="9722196" y="2308400"/>
            <a:ext cx="882469" cy="1120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Afbeelding 8">
            <a:extLst>
              <a:ext uri="{FF2B5EF4-FFF2-40B4-BE49-F238E27FC236}">
                <a16:creationId xmlns:a16="http://schemas.microsoft.com/office/drawing/2014/main" id="{52DAAC7B-7E17-4B94-B52C-4D228AF5E6B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97252" y="3571881"/>
            <a:ext cx="1450340" cy="295275"/>
          </a:xfrm>
          <a:prstGeom prst="rect">
            <a:avLst/>
          </a:prstGeom>
        </p:spPr>
      </p:pic>
      <p:sp>
        <p:nvSpPr>
          <p:cNvPr id="12" name="Rechthoek 11">
            <a:extLst>
              <a:ext uri="{FF2B5EF4-FFF2-40B4-BE49-F238E27FC236}">
                <a16:creationId xmlns:a16="http://schemas.microsoft.com/office/drawing/2014/main" id="{F468126E-62FD-4482-AF90-15DA82FE543B}"/>
              </a:ext>
            </a:extLst>
          </p:cNvPr>
          <p:cNvSpPr/>
          <p:nvPr/>
        </p:nvSpPr>
        <p:spPr>
          <a:xfrm>
            <a:off x="1019908" y="5105396"/>
            <a:ext cx="6328848" cy="125834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		</a:t>
            </a:r>
            <a:r>
              <a:rPr lang="nl-NL" b="1" dirty="0"/>
              <a:t>RUP</a:t>
            </a:r>
            <a:r>
              <a:rPr lang="nl-NL" dirty="0"/>
              <a:t> </a:t>
            </a:r>
            <a:r>
              <a:rPr lang="nl-NL" b="1" dirty="0"/>
              <a:t>of een ruimtelijk uitvoeringsplan</a:t>
            </a:r>
            <a:r>
              <a:rPr lang="nl-NL" dirty="0"/>
              <a:t>, </a:t>
            </a:r>
          </a:p>
          <a:p>
            <a:r>
              <a:rPr lang="nl-NL" dirty="0"/>
              <a:t>		is in Vlaanderen een plan waarmee de overheid in           </a:t>
            </a:r>
          </a:p>
          <a:p>
            <a:r>
              <a:rPr lang="nl-NL" dirty="0"/>
              <a:t> 		bepaald gebied de bodembestemming vastlegt.</a:t>
            </a:r>
            <a:endParaRPr lang="nl-BE" dirty="0">
              <a:solidFill>
                <a:schemeClr val="bg1"/>
              </a:solidFill>
            </a:endParaRPr>
          </a:p>
        </p:txBody>
      </p:sp>
      <p:pic>
        <p:nvPicPr>
          <p:cNvPr id="13" name="Graphic 12" descr="Informatie">
            <a:extLst>
              <a:ext uri="{FF2B5EF4-FFF2-40B4-BE49-F238E27FC236}">
                <a16:creationId xmlns:a16="http://schemas.microsoft.com/office/drawing/2014/main" id="{68F17D47-F53E-4584-9A38-717E4F5829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7669" y="5277531"/>
            <a:ext cx="914078" cy="914078"/>
          </a:xfrm>
          <a:prstGeom prst="rect">
            <a:avLst/>
          </a:prstGeom>
        </p:spPr>
      </p:pic>
    </p:spTree>
    <p:extLst>
      <p:ext uri="{BB962C8B-B14F-4D97-AF65-F5344CB8AC3E}">
        <p14:creationId xmlns:p14="http://schemas.microsoft.com/office/powerpoint/2010/main" val="4260481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F993E0E-2147-43C3-A8E0-A001018769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itel 1">
            <a:extLst>
              <a:ext uri="{FF2B5EF4-FFF2-40B4-BE49-F238E27FC236}">
                <a16:creationId xmlns:a16="http://schemas.microsoft.com/office/drawing/2014/main" id="{1D7DA986-1747-4ECC-B373-BD77C80D8A4B}"/>
              </a:ext>
            </a:extLst>
          </p:cNvPr>
          <p:cNvSpPr>
            <a:spLocks noGrp="1"/>
          </p:cNvSpPr>
          <p:nvPr>
            <p:ph type="title"/>
          </p:nvPr>
        </p:nvSpPr>
        <p:spPr>
          <a:xfrm>
            <a:off x="1019908" y="360000"/>
            <a:ext cx="10299660" cy="590931"/>
          </a:xfrm>
        </p:spPr>
        <p:txBody>
          <a:bodyPr/>
          <a:lstStyle/>
          <a:p>
            <a:r>
              <a:rPr lang="nl-NL" dirty="0"/>
              <a:t>concept</a:t>
            </a:r>
            <a:endParaRPr lang="nl-BE" sz="2800" b="0" dirty="0">
              <a:solidFill>
                <a:schemeClr val="tx1"/>
              </a:solidFill>
            </a:endParaRPr>
          </a:p>
        </p:txBody>
      </p:sp>
      <p:sp>
        <p:nvSpPr>
          <p:cNvPr id="8" name="Rechthoek 7">
            <a:extLst>
              <a:ext uri="{FF2B5EF4-FFF2-40B4-BE49-F238E27FC236}">
                <a16:creationId xmlns:a16="http://schemas.microsoft.com/office/drawing/2014/main" id="{AD27B8CB-E6CB-44A6-886C-791A8B76E10C}"/>
              </a:ext>
            </a:extLst>
          </p:cNvPr>
          <p:cNvSpPr/>
          <p:nvPr/>
        </p:nvSpPr>
        <p:spPr>
          <a:xfrm>
            <a:off x="1019909" y="1147178"/>
            <a:ext cx="10299660" cy="2677656"/>
          </a:xfrm>
          <a:prstGeom prst="rect">
            <a:avLst/>
          </a:prstGeom>
        </p:spPr>
        <p:txBody>
          <a:bodyPr wrap="square">
            <a:spAutoFit/>
          </a:bodyPr>
          <a:lstStyle/>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herinrichting en renovatie bestaand tribunegebouw (circulair)</a:t>
            </a:r>
          </a:p>
          <a:p>
            <a:pPr marL="457200" indent="-457200">
              <a:buFont typeface="Arial" panose="020B0604020202020204" pitchFamily="34" charset="0"/>
              <a:buChar char="•"/>
            </a:pPr>
            <a:r>
              <a:rPr lang="nl-NL" sz="2800" dirty="0">
                <a:latin typeface="Arial" panose="020B0604020202020204" pitchFamily="34" charset="0"/>
                <a:ea typeface="+mj-ea"/>
                <a:cs typeface="Arial" panose="020B0604020202020204" pitchFamily="34" charset="0"/>
              </a:rPr>
              <a:t>uitbreiding sportcampus GIB met 4 klaslokalen en een expressielokaal</a:t>
            </a:r>
          </a:p>
          <a:p>
            <a:br>
              <a:rPr lang="nl-NL" sz="2800" dirty="0">
                <a:latin typeface="Arial" panose="020B0604020202020204" pitchFamily="34" charset="0"/>
                <a:ea typeface="+mj-ea"/>
                <a:cs typeface="Arial" panose="020B0604020202020204" pitchFamily="34" charset="0"/>
              </a:rPr>
            </a:br>
            <a:endParaRPr lang="nl-NL" sz="2800" dirty="0">
              <a:highlight>
                <a:srgbClr val="FF0000"/>
              </a:highlight>
              <a:latin typeface="Arial" panose="020B0604020202020204" pitchFamily="34" charset="0"/>
              <a:ea typeface="+mj-ea"/>
              <a:cs typeface="Arial" panose="020B0604020202020204" pitchFamily="34" charset="0"/>
            </a:endParaRPr>
          </a:p>
          <a:p>
            <a:endParaRPr lang="nl-BE" sz="2800" dirty="0">
              <a:highlight>
                <a:srgbClr val="FF0000"/>
              </a:highlight>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25047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4DEDA-6652-491B-9681-F20C9939F034}"/>
              </a:ext>
            </a:extLst>
          </p:cNvPr>
          <p:cNvSpPr>
            <a:spLocks noGrp="1"/>
          </p:cNvSpPr>
          <p:nvPr>
            <p:ph type="title"/>
          </p:nvPr>
        </p:nvSpPr>
        <p:spPr/>
        <p:txBody>
          <a:bodyPr/>
          <a:lstStyle/>
          <a:p>
            <a:endParaRPr lang="nl-BE" dirty="0"/>
          </a:p>
        </p:txBody>
      </p:sp>
      <p:pic>
        <p:nvPicPr>
          <p:cNvPr id="5" name="3A2E588E">
            <a:hlinkClick r:id="" action="ppaction://media"/>
            <a:extLst>
              <a:ext uri="{FF2B5EF4-FFF2-40B4-BE49-F238E27FC236}">
                <a16:creationId xmlns:a16="http://schemas.microsoft.com/office/drawing/2014/main" id="{8EDF4F8C-C21C-4CDA-ADBD-6474B9CCD0D5}"/>
              </a:ext>
            </a:extLst>
          </p:cNvPr>
          <p:cNvPicPr>
            <a:picLocks noGrp="1" noChangeAspect="1"/>
          </p:cNvPicPr>
          <p:nvPr>
            <p:ph idx="1"/>
            <a:videoFile r:link="rId1"/>
            <p:extLst>
              <p:ext uri="{DAA4B4D4-6D71-4841-9C94-3DE7FCFB9230}">
                <p14:media xmlns:p14="http://schemas.microsoft.com/office/powerpoint/2010/main" r:embed="rId2">
                  <p14:trim end="899"/>
                </p14:media>
              </p:ext>
            </p:extLst>
          </p:nvPr>
        </p:nvPicPr>
        <p:blipFill>
          <a:blip r:embed="rId4"/>
          <a:stretch>
            <a:fillRect/>
          </a:stretch>
        </p:blipFill>
        <p:spPr>
          <a:xfrm>
            <a:off x="0" y="0"/>
            <a:ext cx="12193900" cy="6858000"/>
          </a:xfrm>
        </p:spPr>
      </p:pic>
      <p:sp>
        <p:nvSpPr>
          <p:cNvPr id="4" name="Tijdelijke aanduiding voor dianummer 3">
            <a:extLst>
              <a:ext uri="{FF2B5EF4-FFF2-40B4-BE49-F238E27FC236}">
                <a16:creationId xmlns:a16="http://schemas.microsoft.com/office/drawing/2014/main" id="{A3D8D8D0-7E93-43D4-AF59-D3AE257863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7039D0-2073-432C-954D-DE80AC7EA0BD}" type="slidenum">
              <a:rPr kumimoji="0" lang="nl-BE" sz="1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BE"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el 1">
            <a:extLst>
              <a:ext uri="{FF2B5EF4-FFF2-40B4-BE49-F238E27FC236}">
                <a16:creationId xmlns:a16="http://schemas.microsoft.com/office/drawing/2014/main" id="{E7AE85C2-AB66-41D3-9C59-03F729C660CF}"/>
              </a:ext>
            </a:extLst>
          </p:cNvPr>
          <p:cNvSpPr txBox="1">
            <a:spLocks/>
          </p:cNvSpPr>
          <p:nvPr/>
        </p:nvSpPr>
        <p:spPr>
          <a:xfrm>
            <a:off x="1019908" y="360000"/>
            <a:ext cx="10299660" cy="5909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600" b="1" kern="1200">
                <a:solidFill>
                  <a:srgbClr val="FF0000"/>
                </a:solidFill>
                <a:latin typeface="Arial" panose="020B0604020202020204" pitchFamily="34" charset="0"/>
                <a:ea typeface="+mj-ea"/>
                <a:cs typeface="Arial" panose="020B0604020202020204" pitchFamily="34" charset="0"/>
              </a:defRPr>
            </a:lvl1pPr>
          </a:lstStyle>
          <a:p>
            <a:r>
              <a:rPr lang="nl-NL" dirty="0"/>
              <a:t>tribune</a:t>
            </a:r>
            <a:endParaRPr lang="nl-BE" sz="2800" b="0" dirty="0">
              <a:solidFill>
                <a:schemeClr val="tx1"/>
              </a:solidFill>
            </a:endParaRPr>
          </a:p>
        </p:txBody>
      </p:sp>
    </p:spTree>
    <p:extLst>
      <p:ext uri="{BB962C8B-B14F-4D97-AF65-F5344CB8AC3E}">
        <p14:creationId xmlns:p14="http://schemas.microsoft.com/office/powerpoint/2010/main" val="179797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gemeente Brasschaat_presentatie 1">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sschaat met luchtfoto's.potx" id="{5FD17157-A245-4760-BB86-EBF12377497F}" vid="{C302B67D-E35C-495B-BAAE-A66F2A7F15EB}"/>
    </a:ext>
  </a:extLst>
</a:theme>
</file>

<file path=ppt/theme/theme2.xml><?xml version="1.0" encoding="utf-8"?>
<a:theme xmlns:a="http://schemas.openxmlformats.org/drawingml/2006/main" name="Brasschaat_presentati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sschaat met luchtfoto's.potx" id="{5FD17157-A245-4760-BB86-EBF12377497F}" vid="{EBB10AFB-300A-406E-9E73-FCD26549C248}"/>
    </a:ext>
  </a:extLst>
</a:theme>
</file>

<file path=ppt/theme/theme3.xml><?xml version="1.0" encoding="utf-8"?>
<a:theme xmlns:a="http://schemas.openxmlformats.org/drawingml/2006/main" name="1_gemeente Brasschaat_presentatie 1">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sschaat met luchtfoto's.potx" id="{5FD17157-A245-4760-BB86-EBF12377497F}" vid="{C302B67D-E35C-495B-BAAE-A66F2A7F15EB}"/>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E8913BBB51654DABB2676217923D90" ma:contentTypeVersion="2" ma:contentTypeDescription="Een nieuw document maken." ma:contentTypeScope="" ma:versionID="e31fc115b1d818bf33dedb6aafdde316">
  <xsd:schema xmlns:xsd="http://www.w3.org/2001/XMLSchema" xmlns:xs="http://www.w3.org/2001/XMLSchema" xmlns:p="http://schemas.microsoft.com/office/2006/metadata/properties" xmlns:ns2="8dec789f-c88e-4175-90d5-569cc13d2bb2" targetNamespace="http://schemas.microsoft.com/office/2006/metadata/properties" ma:root="true" ma:fieldsID="93dcb42affd6f75889d80b253cd65431" ns2:_="">
    <xsd:import namespace="8dec789f-c88e-4175-90d5-569cc13d2bb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ec789f-c88e-4175-90d5-569cc13d2b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5AC3D7-2C60-47C7-BD3F-409B7EC35D6C}">
  <ds:schemaRefs>
    <ds:schemaRef ds:uri="http://schemas.microsoft.com/sharepoint/v3/contenttype/forms"/>
  </ds:schemaRefs>
</ds:datastoreItem>
</file>

<file path=customXml/itemProps2.xml><?xml version="1.0" encoding="utf-8"?>
<ds:datastoreItem xmlns:ds="http://schemas.openxmlformats.org/officeDocument/2006/customXml" ds:itemID="{1268F949-F6B7-48A0-8172-D7D0FC809A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ec789f-c88e-4175-90d5-569cc13d2b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D54153-851A-4713-8E57-5F5C91D5E545}">
  <ds:schemaRef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8dec789f-c88e-4175-90d5-569cc13d2bb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TotalTime>
  <Words>1052</Words>
  <Application>Microsoft Office PowerPoint</Application>
  <PresentationFormat>Breedbeeld</PresentationFormat>
  <Paragraphs>239</Paragraphs>
  <Slides>34</Slides>
  <Notes>0</Notes>
  <HiddenSlides>0</HiddenSlides>
  <MMClips>1</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34</vt:i4>
      </vt:variant>
    </vt:vector>
  </HeadingPairs>
  <TitlesOfParts>
    <vt:vector size="40" baseType="lpstr">
      <vt:lpstr>Arial</vt:lpstr>
      <vt:lpstr>Calibri</vt:lpstr>
      <vt:lpstr>Wingdings</vt:lpstr>
      <vt:lpstr>gemeente Brasschaat_presentatie 1</vt:lpstr>
      <vt:lpstr>Brasschaat_presentatie 2</vt:lpstr>
      <vt:lpstr>1_gemeente Brasschaat_presentatie 1</vt:lpstr>
      <vt:lpstr>masterplan park Ruiterhal en Stadion</vt:lpstr>
      <vt:lpstr>PowerPoint-presentatie</vt:lpstr>
      <vt:lpstr>1. Stadion</vt:lpstr>
      <vt:lpstr>toepassing principes circulair bouwen</vt:lpstr>
      <vt:lpstr>1. Stadion</vt:lpstr>
      <vt:lpstr>bestaande toestand</vt:lpstr>
      <vt:lpstr>randvoorwaarden RUP </vt:lpstr>
      <vt:lpstr>concept</vt:lpstr>
      <vt:lpstr>PowerPoint-presentatie</vt:lpstr>
      <vt:lpstr>PowerPoint-presentatie</vt:lpstr>
      <vt:lpstr>PowerPoint-presentatie</vt:lpstr>
      <vt:lpstr>PowerPoint-presentatie</vt:lpstr>
      <vt:lpstr>uitbreiding GIB</vt:lpstr>
      <vt:lpstr>inzetten op multifunctioneel gebruik</vt:lpstr>
      <vt:lpstr>2. Ruiterhal</vt:lpstr>
      <vt:lpstr>bestaande toestand</vt:lpstr>
      <vt:lpstr>randvoorwaarden RUP</vt:lpstr>
      <vt:lpstr>concept:</vt:lpstr>
      <vt:lpstr>PowerPoint-presentatie</vt:lpstr>
      <vt:lpstr>PowerPoint-presentatie</vt:lpstr>
      <vt:lpstr>PowerPoint-presentatie</vt:lpstr>
      <vt:lpstr>PowerPoint-presentatie</vt:lpstr>
      <vt:lpstr>PowerPoint-presentatie</vt:lpstr>
      <vt:lpstr>PowerPoint-presentatie</vt:lpstr>
      <vt:lpstr>inzetten op multifunctioneel gebruik</vt:lpstr>
      <vt:lpstr>3. Uitwerking en budget</vt:lpstr>
      <vt:lpstr>Renovatie en uitbreiding Stadion </vt:lpstr>
      <vt:lpstr>Renovatie en uitbreiding Ruiterhal</vt:lpstr>
      <vt:lpstr>Budget Stadion &amp; Ruiterhal</vt:lpstr>
      <vt:lpstr>Timing</vt:lpstr>
      <vt:lpstr>4. Participatie / communicatie</vt:lpstr>
      <vt:lpstr>Participatie &amp; behoeftenonderzoek juni 2020</vt:lpstr>
      <vt:lpstr>Communicatie</vt:lpstr>
      <vt:lpstr>Praktisch:  Heb je vragen? Stuur ze in de chat van deze presentatie. Wij lijsten alle vragen op en beantwoorden ze in een FAQ en bezorgen je deze digitaal. Je kan ze terugvinden op de website www.brasschaat.be/masterplanpark  Wij nemen deze presentatie digitaal op.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masterplan park Ruiterhal en Stadion</dc:title>
  <dc:creator>Ilya de Roey</dc:creator>
  <cp:lastModifiedBy>Inge Struyven</cp:lastModifiedBy>
  <cp:revision>39</cp:revision>
  <cp:lastPrinted>2021-03-16T07:19:05Z</cp:lastPrinted>
  <dcterms:created xsi:type="dcterms:W3CDTF">2021-03-15T14:33:32Z</dcterms:created>
  <dcterms:modified xsi:type="dcterms:W3CDTF">2021-03-22T18:48:09Z</dcterms:modified>
</cp:coreProperties>
</file>